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2"/>
  </p:notesMasterIdLst>
  <p:sldIdLst>
    <p:sldId id="256" r:id="rId2"/>
    <p:sldId id="271" r:id="rId3"/>
    <p:sldId id="272" r:id="rId4"/>
    <p:sldId id="273" r:id="rId5"/>
    <p:sldId id="274" r:id="rId6"/>
    <p:sldId id="283" r:id="rId7"/>
    <p:sldId id="284" r:id="rId8"/>
    <p:sldId id="285" r:id="rId9"/>
    <p:sldId id="289" r:id="rId10"/>
    <p:sldId id="290" r:id="rId11"/>
    <p:sldId id="280" r:id="rId12"/>
    <p:sldId id="288" r:id="rId13"/>
    <p:sldId id="299" r:id="rId14"/>
    <p:sldId id="277" r:id="rId15"/>
    <p:sldId id="300" r:id="rId16"/>
    <p:sldId id="278" r:id="rId17"/>
    <p:sldId id="282" r:id="rId18"/>
    <p:sldId id="291" r:id="rId19"/>
    <p:sldId id="292" r:id="rId20"/>
    <p:sldId id="257" r:id="rId21"/>
    <p:sldId id="258" r:id="rId22"/>
    <p:sldId id="259" r:id="rId23"/>
    <p:sldId id="260" r:id="rId24"/>
    <p:sldId id="261" r:id="rId25"/>
    <p:sldId id="262" r:id="rId26"/>
    <p:sldId id="263" r:id="rId27"/>
    <p:sldId id="264" r:id="rId28"/>
    <p:sldId id="265" r:id="rId29"/>
    <p:sldId id="266" r:id="rId30"/>
    <p:sldId id="267" r:id="rId31"/>
    <p:sldId id="268" r:id="rId32"/>
    <p:sldId id="269" r:id="rId33"/>
    <p:sldId id="279" r:id="rId34"/>
    <p:sldId id="293" r:id="rId35"/>
    <p:sldId id="294" r:id="rId36"/>
    <p:sldId id="295" r:id="rId37"/>
    <p:sldId id="296" r:id="rId38"/>
    <p:sldId id="297" r:id="rId39"/>
    <p:sldId id="298" r:id="rId40"/>
    <p:sldId id="270"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612" y="-84"/>
      </p:cViewPr>
      <p:guideLst>
        <p:guide orient="horz" pos="2160"/>
        <p:guide pos="2880"/>
      </p:guideLst>
    </p:cSldViewPr>
  </p:slideViewPr>
  <p:notesTextViewPr>
    <p:cViewPr>
      <p:scale>
        <a:sx n="1" d="1"/>
        <a:sy n="1" d="1"/>
      </p:scale>
      <p:origin x="0" y="0"/>
    </p:cViewPr>
  </p:notesTextViewPr>
  <p:sorterViewPr>
    <p:cViewPr>
      <p:scale>
        <a:sx n="100" d="100"/>
        <a:sy n="100" d="100"/>
      </p:scale>
      <p:origin x="0" y="1281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2D6716-919B-47B7-B7C6-5BDC56018343}" type="datetimeFigureOut">
              <a:rPr lang="en-US" smtClean="0"/>
              <a:t>5/18/2016</a:t>
            </a:fld>
            <a:endParaRPr lang="en-US"/>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D9BD25-8E5F-44FC-BA3C-098958CDDC58}" type="slidenum">
              <a:rPr lang="en-US" smtClean="0"/>
              <a:t>‹#›</a:t>
            </a:fld>
            <a:endParaRPr lang="en-US"/>
          </a:p>
        </p:txBody>
      </p:sp>
    </p:spTree>
    <p:extLst>
      <p:ext uri="{BB962C8B-B14F-4D97-AF65-F5344CB8AC3E}">
        <p14:creationId xmlns:p14="http://schemas.microsoft.com/office/powerpoint/2010/main" val="2860642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7" name="Ορθογώνιο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Ορθογώνιο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Ορθογώνιο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Τίτλος 7"/>
          <p:cNvSpPr>
            <a:spLocks noGrp="1"/>
          </p:cNvSpPr>
          <p:nvPr>
            <p:ph type="ctrTitle"/>
          </p:nvPr>
        </p:nvSpPr>
        <p:spPr>
          <a:xfrm>
            <a:off x="2362200" y="4038600"/>
            <a:ext cx="6477000" cy="1828800"/>
          </a:xfrm>
        </p:spPr>
        <p:txBody>
          <a:bodyPr anchor="b"/>
          <a:lstStyle>
            <a:lvl1pPr>
              <a:defRPr cap="all" baseline="0"/>
            </a:lvl1pPr>
          </a:lstStyle>
          <a:p>
            <a:r>
              <a:rPr kumimoji="0" lang="el-GR" smtClean="0"/>
              <a:t>Στυλ κύριου τίτλου</a:t>
            </a:r>
            <a:endParaRPr kumimoji="0" lang="en-US"/>
          </a:p>
        </p:txBody>
      </p:sp>
      <p:sp>
        <p:nvSpPr>
          <p:cNvPr id="9" name="Υπότιτλος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Θέση ημερομηνίας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05ED5DD-1BC6-4C24-BCE3-CAD6E35D26D5}" type="datetime1">
              <a:rPr lang="en-US" smtClean="0"/>
              <a:t>5/18/2016</a:t>
            </a:fld>
            <a:endParaRPr lang="en-US"/>
          </a:p>
        </p:txBody>
      </p:sp>
      <p:sp>
        <p:nvSpPr>
          <p:cNvPr id="17" name="Θέση υποσέλιδου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l-GR" smtClean="0"/>
              <a:t>ΔΙΔΑΚΤΙΚΕΣ ΑΛΛΗΛΕΠΙΔΡΑΣΕΙΣ ΙΙ</a:t>
            </a:r>
            <a:endParaRPr lang="en-US"/>
          </a:p>
        </p:txBody>
      </p:sp>
      <p:sp>
        <p:nvSpPr>
          <p:cNvPr id="29" name="Θέση αριθμού διαφάνειας 28"/>
          <p:cNvSpPr>
            <a:spLocks noGrp="1"/>
          </p:cNvSpPr>
          <p:nvPr>
            <p:ph type="sldNum" sz="quarter" idx="12"/>
          </p:nvPr>
        </p:nvSpPr>
        <p:spPr>
          <a:xfrm>
            <a:off x="8001000" y="228600"/>
            <a:ext cx="838200" cy="381000"/>
          </a:xfrm>
        </p:spPr>
        <p:txBody>
          <a:bodyPr/>
          <a:lstStyle>
            <a:lvl1pPr>
              <a:defRPr>
                <a:solidFill>
                  <a:schemeClr val="tx2"/>
                </a:solidFill>
              </a:defRPr>
            </a:lvl1pPr>
          </a:lstStyle>
          <a:p>
            <a:fld id="{89069AF5-4DA5-4322-80F4-DFBEE1369D5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FA7731C9-614E-4DC6-80F7-1375E3C95743}" type="datetime1">
              <a:rPr lang="en-US" smtClean="0"/>
              <a:t>5/18/2016</a:t>
            </a:fld>
            <a:endParaRPr lang="en-US"/>
          </a:p>
        </p:txBody>
      </p:sp>
      <p:sp>
        <p:nvSpPr>
          <p:cNvPr id="5" name="Θέση υποσέλιδου 4"/>
          <p:cNvSpPr>
            <a:spLocks noGrp="1"/>
          </p:cNvSpPr>
          <p:nvPr>
            <p:ph type="ftr" sz="quarter" idx="11"/>
          </p:nvPr>
        </p:nvSpPr>
        <p:spPr/>
        <p:txBody>
          <a:bodyPr/>
          <a:lstStyle/>
          <a:p>
            <a:r>
              <a:rPr lang="el-GR" smtClean="0"/>
              <a:t>ΔΙΔΑΚΤΙΚΕΣ ΑΛΛΗΛΕΠΙΔΡΑΣΕΙΣ ΙΙ</a:t>
            </a:r>
            <a:endParaRPr lang="en-US"/>
          </a:p>
        </p:txBody>
      </p:sp>
      <p:sp>
        <p:nvSpPr>
          <p:cNvPr id="6" name="Θέση αριθμού διαφάνειας 5"/>
          <p:cNvSpPr>
            <a:spLocks noGrp="1"/>
          </p:cNvSpPr>
          <p:nvPr>
            <p:ph type="sldNum" sz="quarter" idx="12"/>
          </p:nvPr>
        </p:nvSpPr>
        <p:spPr/>
        <p:txBody>
          <a:bodyPr/>
          <a:lstStyle/>
          <a:p>
            <a:fld id="{89069AF5-4DA5-4322-80F4-DFBEE1369D5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1"/>
      </p:bgRef>
    </p:bg>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553200" y="609600"/>
            <a:ext cx="2057400" cy="5516563"/>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609600"/>
            <a:ext cx="5562600" cy="5516564"/>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a:xfrm>
            <a:off x="6553200" y="6248402"/>
            <a:ext cx="2209800" cy="365125"/>
          </a:xfrm>
        </p:spPr>
        <p:txBody>
          <a:bodyPr/>
          <a:lstStyle/>
          <a:p>
            <a:fld id="{087A01E0-5D8A-4192-BB04-9D339203DFA6}" type="datetime1">
              <a:rPr lang="en-US" smtClean="0"/>
              <a:t>5/18/2016</a:t>
            </a:fld>
            <a:endParaRPr lang="en-US"/>
          </a:p>
        </p:txBody>
      </p:sp>
      <p:sp>
        <p:nvSpPr>
          <p:cNvPr id="5" name="Θέση υποσέλιδου 4"/>
          <p:cNvSpPr>
            <a:spLocks noGrp="1"/>
          </p:cNvSpPr>
          <p:nvPr>
            <p:ph type="ftr" sz="quarter" idx="11"/>
          </p:nvPr>
        </p:nvSpPr>
        <p:spPr>
          <a:xfrm>
            <a:off x="457201" y="6248207"/>
            <a:ext cx="5573483" cy="365125"/>
          </a:xfrm>
        </p:spPr>
        <p:txBody>
          <a:bodyPr/>
          <a:lstStyle/>
          <a:p>
            <a:r>
              <a:rPr lang="el-GR" smtClean="0"/>
              <a:t>ΔΙΔΑΚΤΙΚΕΣ ΑΛΛΗΛΕΠΙΔΡΑΣΕΙΣ ΙΙ</a:t>
            </a:r>
            <a:endParaRPr lang="en-US"/>
          </a:p>
        </p:txBody>
      </p:sp>
      <p:sp>
        <p:nvSpPr>
          <p:cNvPr id="7" name="Ορθογώνιο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Ορθογώνιο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Ορθογώνιο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Θέση αριθμού διαφάνειας 5"/>
          <p:cNvSpPr>
            <a:spLocks noGrp="1"/>
          </p:cNvSpPr>
          <p:nvPr>
            <p:ph type="sldNum" sz="quarter" idx="12"/>
          </p:nvPr>
        </p:nvSpPr>
        <p:spPr>
          <a:xfrm rot="5400000">
            <a:off x="5989638" y="144462"/>
            <a:ext cx="533400" cy="244476"/>
          </a:xfrm>
        </p:spPr>
        <p:txBody>
          <a:bodyPr/>
          <a:lstStyle/>
          <a:p>
            <a:fld id="{89069AF5-4DA5-4322-80F4-DFBEE1369D5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612648" y="228600"/>
            <a:ext cx="8153400" cy="990600"/>
          </a:xfrm>
        </p:spPr>
        <p:txBody>
          <a:bodyPr/>
          <a:lstStyle/>
          <a:p>
            <a:r>
              <a:rPr kumimoji="0" lang="el-GR" smtClean="0"/>
              <a:t>Στυλ κύριου τίτλου</a:t>
            </a:r>
            <a:endParaRPr kumimoji="0" lang="en-US"/>
          </a:p>
        </p:txBody>
      </p:sp>
      <p:sp>
        <p:nvSpPr>
          <p:cNvPr id="4" name="Θέση ημερομηνίας 3"/>
          <p:cNvSpPr>
            <a:spLocks noGrp="1"/>
          </p:cNvSpPr>
          <p:nvPr>
            <p:ph type="dt" sz="half" idx="10"/>
          </p:nvPr>
        </p:nvSpPr>
        <p:spPr/>
        <p:txBody>
          <a:bodyPr/>
          <a:lstStyle/>
          <a:p>
            <a:fld id="{9753803E-98C1-41E9-BF33-2FD8A3198930}" type="datetime1">
              <a:rPr lang="en-US" smtClean="0"/>
              <a:t>5/18/2016</a:t>
            </a:fld>
            <a:endParaRPr lang="en-US"/>
          </a:p>
        </p:txBody>
      </p:sp>
      <p:sp>
        <p:nvSpPr>
          <p:cNvPr id="5" name="Θέση υποσέλιδου 4"/>
          <p:cNvSpPr>
            <a:spLocks noGrp="1"/>
          </p:cNvSpPr>
          <p:nvPr>
            <p:ph type="ftr" sz="quarter" idx="11"/>
          </p:nvPr>
        </p:nvSpPr>
        <p:spPr/>
        <p:txBody>
          <a:bodyPr/>
          <a:lstStyle/>
          <a:p>
            <a:r>
              <a:rPr lang="el-GR" smtClean="0"/>
              <a:t>ΔΙΔΑΚΤΙΚΕΣ ΑΛΛΗΛΕΠΙΔΡΑΣΕΙΣ ΙΙ</a:t>
            </a:r>
            <a:endParaRPr lang="en-US"/>
          </a:p>
        </p:txBody>
      </p:sp>
      <p:sp>
        <p:nvSpPr>
          <p:cNvPr id="6" name="Θέση αριθμού διαφάνειας 5"/>
          <p:cNvSpPr>
            <a:spLocks noGrp="1"/>
          </p:cNvSpPr>
          <p:nvPr>
            <p:ph type="sldNum" sz="quarter" idx="12"/>
          </p:nvPr>
        </p:nvSpPr>
        <p:spPr/>
        <p:txBody>
          <a:bodyPr/>
          <a:lstStyle>
            <a:lvl1pPr>
              <a:defRPr>
                <a:solidFill>
                  <a:srgbClr val="FFFFFF"/>
                </a:solidFill>
              </a:defRPr>
            </a:lvl1pPr>
          </a:lstStyle>
          <a:p>
            <a:fld id="{89069AF5-4DA5-4322-80F4-DFBEE1369D50}" type="slidenum">
              <a:rPr lang="en-US" smtClean="0"/>
              <a:t>‹#›</a:t>
            </a:fld>
            <a:endParaRPr lang="en-US"/>
          </a:p>
        </p:txBody>
      </p:sp>
      <p:sp>
        <p:nvSpPr>
          <p:cNvPr id="8" name="Θέση περιεχομένου 7"/>
          <p:cNvSpPr>
            <a:spLocks noGrp="1"/>
          </p:cNvSpPr>
          <p:nvPr>
            <p:ph sz="quarter" idx="1"/>
          </p:nvPr>
        </p:nvSpPr>
        <p:spPr>
          <a:xfrm>
            <a:off x="612648" y="1600200"/>
            <a:ext cx="8153400" cy="44958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3" name="Θέση κειμένου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7" name="Ορθογώνιο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Ορθογώνιο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Ορθογώνιο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Τίτλος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smtClean="0"/>
              <a:t>Στυλ κύριου τίτλου</a:t>
            </a:r>
            <a:endParaRPr kumimoji="0" lang="en-US"/>
          </a:p>
        </p:txBody>
      </p:sp>
      <p:sp>
        <p:nvSpPr>
          <p:cNvPr id="12" name="Θέση ημερομηνίας 11"/>
          <p:cNvSpPr>
            <a:spLocks noGrp="1"/>
          </p:cNvSpPr>
          <p:nvPr>
            <p:ph type="dt" sz="half" idx="10"/>
          </p:nvPr>
        </p:nvSpPr>
        <p:spPr/>
        <p:txBody>
          <a:bodyPr/>
          <a:lstStyle/>
          <a:p>
            <a:fld id="{99F500EB-3615-4CCC-B939-5B8729A32906}" type="datetime1">
              <a:rPr lang="en-US" smtClean="0"/>
              <a:t>5/18/2016</a:t>
            </a:fld>
            <a:endParaRPr lang="en-US"/>
          </a:p>
        </p:txBody>
      </p:sp>
      <p:sp>
        <p:nvSpPr>
          <p:cNvPr id="13" name="Θέση αριθμού διαφάνειας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9069AF5-4DA5-4322-80F4-DFBEE1369D50}" type="slidenum">
              <a:rPr lang="en-US" smtClean="0"/>
              <a:t>‹#›</a:t>
            </a:fld>
            <a:endParaRPr lang="en-US"/>
          </a:p>
        </p:txBody>
      </p:sp>
      <p:sp>
        <p:nvSpPr>
          <p:cNvPr id="14" name="Θέση υποσέλιδου 13"/>
          <p:cNvSpPr>
            <a:spLocks noGrp="1"/>
          </p:cNvSpPr>
          <p:nvPr>
            <p:ph type="ftr" sz="quarter" idx="12"/>
          </p:nvPr>
        </p:nvSpPr>
        <p:spPr/>
        <p:txBody>
          <a:bodyPr/>
          <a:lstStyle/>
          <a:p>
            <a:r>
              <a:rPr lang="el-GR" smtClean="0"/>
              <a:t>ΔΙΔΑΚΤΙΚΕΣ ΑΛΛΗΛΕΠΙΔΡΑΣΕΙΣ ΙΙ</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9" name="Θέση περιεχομένου 8"/>
          <p:cNvSpPr>
            <a:spLocks noGrp="1"/>
          </p:cNvSpPr>
          <p:nvPr>
            <p:ph sz="quarter" idx="1"/>
          </p:nvPr>
        </p:nvSpPr>
        <p:spPr>
          <a:xfrm>
            <a:off x="609600"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Θέση περιεχομένου 10"/>
          <p:cNvSpPr>
            <a:spLocks noGrp="1"/>
          </p:cNvSpPr>
          <p:nvPr>
            <p:ph sz="quarter" idx="2"/>
          </p:nvPr>
        </p:nvSpPr>
        <p:spPr>
          <a:xfrm>
            <a:off x="4844901"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8" name="Θέση ημερομηνίας 7"/>
          <p:cNvSpPr>
            <a:spLocks noGrp="1"/>
          </p:cNvSpPr>
          <p:nvPr>
            <p:ph type="dt" sz="half" idx="15"/>
          </p:nvPr>
        </p:nvSpPr>
        <p:spPr/>
        <p:txBody>
          <a:bodyPr rtlCol="0"/>
          <a:lstStyle/>
          <a:p>
            <a:fld id="{E2B9D1A1-AE4F-4F54-A78C-B639C6FD86F0}" type="datetime1">
              <a:rPr lang="en-US" smtClean="0"/>
              <a:t>5/18/2016</a:t>
            </a:fld>
            <a:endParaRPr lang="en-US"/>
          </a:p>
        </p:txBody>
      </p:sp>
      <p:sp>
        <p:nvSpPr>
          <p:cNvPr id="10" name="Θέση αριθμού διαφάνειας 9"/>
          <p:cNvSpPr>
            <a:spLocks noGrp="1"/>
          </p:cNvSpPr>
          <p:nvPr>
            <p:ph type="sldNum" sz="quarter" idx="16"/>
          </p:nvPr>
        </p:nvSpPr>
        <p:spPr/>
        <p:txBody>
          <a:bodyPr rtlCol="0"/>
          <a:lstStyle/>
          <a:p>
            <a:fld id="{89069AF5-4DA5-4322-80F4-DFBEE1369D50}" type="slidenum">
              <a:rPr lang="en-US" smtClean="0"/>
              <a:t>‹#›</a:t>
            </a:fld>
            <a:endParaRPr lang="en-US"/>
          </a:p>
        </p:txBody>
      </p:sp>
      <p:sp>
        <p:nvSpPr>
          <p:cNvPr id="12" name="Θέση υποσέλιδου 11"/>
          <p:cNvSpPr>
            <a:spLocks noGrp="1"/>
          </p:cNvSpPr>
          <p:nvPr>
            <p:ph type="ftr" sz="quarter" idx="17"/>
          </p:nvPr>
        </p:nvSpPr>
        <p:spPr/>
        <p:txBody>
          <a:bodyPr rtlCol="0"/>
          <a:lstStyle/>
          <a:p>
            <a:r>
              <a:rPr lang="el-GR" smtClean="0"/>
              <a:t>ΔΙΔΑΚΤΙΚΕΣ ΑΛΛΗΛΕΠΙΔΡΑΣΕΙΣ ΙΙ</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533400" y="273050"/>
            <a:ext cx="8153400" cy="869950"/>
          </a:xfrm>
        </p:spPr>
        <p:txBody>
          <a:bodyPr anchor="ctr"/>
          <a:lstStyle>
            <a:lvl1pPr>
              <a:defRPr/>
            </a:lvl1pPr>
          </a:lstStyle>
          <a:p>
            <a:r>
              <a:rPr kumimoji="0" lang="el-GR" smtClean="0"/>
              <a:t>Στυλ κύριου τίτλου</a:t>
            </a:r>
            <a:endParaRPr kumimoji="0" lang="en-US"/>
          </a:p>
        </p:txBody>
      </p:sp>
      <p:sp>
        <p:nvSpPr>
          <p:cNvPr id="11" name="Θέση περιεχομένου 10"/>
          <p:cNvSpPr>
            <a:spLocks noGrp="1"/>
          </p:cNvSpPr>
          <p:nvPr>
            <p:ph sz="quarter" idx="2"/>
          </p:nvPr>
        </p:nvSpPr>
        <p:spPr>
          <a:xfrm>
            <a:off x="609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Θέση περιεχομένου 12"/>
          <p:cNvSpPr>
            <a:spLocks noGrp="1"/>
          </p:cNvSpPr>
          <p:nvPr>
            <p:ph sz="quarter" idx="4"/>
          </p:nvPr>
        </p:nvSpPr>
        <p:spPr>
          <a:xfrm>
            <a:off x="4800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Θέση ημερομηνίας 9"/>
          <p:cNvSpPr>
            <a:spLocks noGrp="1"/>
          </p:cNvSpPr>
          <p:nvPr>
            <p:ph type="dt" sz="half" idx="15"/>
          </p:nvPr>
        </p:nvSpPr>
        <p:spPr/>
        <p:txBody>
          <a:bodyPr rtlCol="0"/>
          <a:lstStyle/>
          <a:p>
            <a:fld id="{252662B0-F3F0-4027-A88F-ABC2FDB47FBF}" type="datetime1">
              <a:rPr lang="en-US" smtClean="0"/>
              <a:t>5/18/2016</a:t>
            </a:fld>
            <a:endParaRPr lang="en-US"/>
          </a:p>
        </p:txBody>
      </p:sp>
      <p:sp>
        <p:nvSpPr>
          <p:cNvPr id="12" name="Θέση αριθμού διαφάνειας 11"/>
          <p:cNvSpPr>
            <a:spLocks noGrp="1"/>
          </p:cNvSpPr>
          <p:nvPr>
            <p:ph type="sldNum" sz="quarter" idx="16"/>
          </p:nvPr>
        </p:nvSpPr>
        <p:spPr/>
        <p:txBody>
          <a:bodyPr rtlCol="0"/>
          <a:lstStyle/>
          <a:p>
            <a:fld id="{89069AF5-4DA5-4322-80F4-DFBEE1369D50}" type="slidenum">
              <a:rPr lang="en-US" smtClean="0"/>
              <a:t>‹#›</a:t>
            </a:fld>
            <a:endParaRPr lang="en-US"/>
          </a:p>
        </p:txBody>
      </p:sp>
      <p:sp>
        <p:nvSpPr>
          <p:cNvPr id="14" name="Θέση υποσέλιδου 13"/>
          <p:cNvSpPr>
            <a:spLocks noGrp="1"/>
          </p:cNvSpPr>
          <p:nvPr>
            <p:ph type="ftr" sz="quarter" idx="17"/>
          </p:nvPr>
        </p:nvSpPr>
        <p:spPr/>
        <p:txBody>
          <a:bodyPr rtlCol="0"/>
          <a:lstStyle/>
          <a:p>
            <a:r>
              <a:rPr lang="el-GR" smtClean="0"/>
              <a:t>ΔΙΔΑΚΤΙΚΕΣ ΑΛΛΗΛΕΠΙΔΡΑΣΕΙΣ ΙΙ</a:t>
            </a:r>
            <a:endParaRPr lang="en-US"/>
          </a:p>
        </p:txBody>
      </p:sp>
      <p:sp>
        <p:nvSpPr>
          <p:cNvPr id="16" name="Θέση κειμένου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
        <p:nvSpPr>
          <p:cNvPr id="15" name="Θέση κειμένου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p>
            <a:fld id="{95CD497D-6BC9-4126-BFE1-02C42DFAB857}" type="datetime1">
              <a:rPr lang="en-US" smtClean="0"/>
              <a:t>5/18/2016</a:t>
            </a:fld>
            <a:endParaRPr lang="en-US"/>
          </a:p>
        </p:txBody>
      </p:sp>
      <p:sp>
        <p:nvSpPr>
          <p:cNvPr id="4" name="Θέση υποσέλιδου 3"/>
          <p:cNvSpPr>
            <a:spLocks noGrp="1"/>
          </p:cNvSpPr>
          <p:nvPr>
            <p:ph type="ftr" sz="quarter" idx="11"/>
          </p:nvPr>
        </p:nvSpPr>
        <p:spPr/>
        <p:txBody>
          <a:bodyPr/>
          <a:lstStyle/>
          <a:p>
            <a:r>
              <a:rPr lang="el-GR" smtClean="0"/>
              <a:t>ΔΙΔΑΚΤΙΚΕΣ ΑΛΛΗΛΕΠΙΔΡΑΣΕΙΣ ΙΙ</a:t>
            </a:r>
            <a:endParaRPr lang="en-US"/>
          </a:p>
        </p:txBody>
      </p:sp>
      <p:sp>
        <p:nvSpPr>
          <p:cNvPr id="5" name="Θέση αριθμού διαφάνειας 4"/>
          <p:cNvSpPr>
            <a:spLocks noGrp="1"/>
          </p:cNvSpPr>
          <p:nvPr>
            <p:ph type="sldNum" sz="quarter" idx="12"/>
          </p:nvPr>
        </p:nvSpPr>
        <p:spPr/>
        <p:txBody>
          <a:bodyPr/>
          <a:lstStyle>
            <a:lvl1pPr>
              <a:defRPr>
                <a:solidFill>
                  <a:srgbClr val="FFFFFF"/>
                </a:solidFill>
              </a:defRPr>
            </a:lvl1pPr>
          </a:lstStyle>
          <a:p>
            <a:fld id="{89069AF5-4DA5-4322-80F4-DFBEE1369D5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B5BCD87C-A9B3-4346-B1A5-1268D3F090B8}" type="datetime1">
              <a:rPr lang="en-US" smtClean="0"/>
              <a:t>5/18/2016</a:t>
            </a:fld>
            <a:endParaRPr lang="en-US"/>
          </a:p>
        </p:txBody>
      </p:sp>
      <p:sp>
        <p:nvSpPr>
          <p:cNvPr id="3" name="Θέση υποσέλιδου 2"/>
          <p:cNvSpPr>
            <a:spLocks noGrp="1"/>
          </p:cNvSpPr>
          <p:nvPr>
            <p:ph type="ftr" sz="quarter" idx="11"/>
          </p:nvPr>
        </p:nvSpPr>
        <p:spPr/>
        <p:txBody>
          <a:bodyPr/>
          <a:lstStyle/>
          <a:p>
            <a:r>
              <a:rPr lang="el-GR" smtClean="0"/>
              <a:t>ΔΙΔΑΚΤΙΚΕΣ ΑΛΛΗΛΕΠΙΔΡΑΣΕΙΣ ΙΙ</a:t>
            </a:r>
            <a:endParaRPr lang="en-US"/>
          </a:p>
        </p:txBody>
      </p:sp>
      <p:sp>
        <p:nvSpPr>
          <p:cNvPr id="4" name="Θέση αριθμού διαφάνειας 3"/>
          <p:cNvSpPr>
            <a:spLocks noGrp="1"/>
          </p:cNvSpPr>
          <p:nvPr>
            <p:ph type="sldNum" sz="quarter" idx="12"/>
          </p:nvPr>
        </p:nvSpPr>
        <p:spPr>
          <a:xfrm>
            <a:off x="0" y="6248400"/>
            <a:ext cx="533400" cy="381000"/>
          </a:xfrm>
        </p:spPr>
        <p:txBody>
          <a:bodyPr/>
          <a:lstStyle>
            <a:lvl1pPr>
              <a:defRPr>
                <a:solidFill>
                  <a:schemeClr val="tx2"/>
                </a:solidFill>
              </a:defRPr>
            </a:lvl1pPr>
          </a:lstStyle>
          <a:p>
            <a:fld id="{89069AF5-4DA5-4322-80F4-DFBEE1369D5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09600" y="273050"/>
            <a:ext cx="8077200" cy="869950"/>
          </a:xfrm>
        </p:spPr>
        <p:txBody>
          <a:bodyPr anchor="ctr"/>
          <a:lstStyle>
            <a:lvl1pPr algn="l">
              <a:buNone/>
              <a:defRPr sz="4400" b="0"/>
            </a:lvl1pPr>
          </a:lstStyle>
          <a:p>
            <a:r>
              <a:rPr kumimoji="0" lang="el-GR" smtClean="0"/>
              <a:t>Στυλ κύριου τίτλου</a:t>
            </a:r>
            <a:endParaRPr kumimoji="0" lang="en-US"/>
          </a:p>
        </p:txBody>
      </p:sp>
      <p:sp>
        <p:nvSpPr>
          <p:cNvPr id="5" name="Θέση ημερομηνίας 4"/>
          <p:cNvSpPr>
            <a:spLocks noGrp="1"/>
          </p:cNvSpPr>
          <p:nvPr>
            <p:ph type="dt" sz="half" idx="10"/>
          </p:nvPr>
        </p:nvSpPr>
        <p:spPr/>
        <p:txBody>
          <a:bodyPr/>
          <a:lstStyle/>
          <a:p>
            <a:fld id="{CB22F13B-13F6-4FC1-A7A8-306CB99EBCD5}" type="datetime1">
              <a:rPr lang="en-US" smtClean="0"/>
              <a:t>5/18/2016</a:t>
            </a:fld>
            <a:endParaRPr lang="en-US"/>
          </a:p>
        </p:txBody>
      </p:sp>
      <p:sp>
        <p:nvSpPr>
          <p:cNvPr id="6" name="Θέση υποσέλιδου 5"/>
          <p:cNvSpPr>
            <a:spLocks noGrp="1"/>
          </p:cNvSpPr>
          <p:nvPr>
            <p:ph type="ftr" sz="quarter" idx="11"/>
          </p:nvPr>
        </p:nvSpPr>
        <p:spPr/>
        <p:txBody>
          <a:bodyPr/>
          <a:lstStyle/>
          <a:p>
            <a:r>
              <a:rPr lang="el-GR" smtClean="0"/>
              <a:t>ΔΙΔΑΚΤΙΚΕΣ ΑΛΛΗΛΕΠΙΔΡΑΣΕΙΣ ΙΙ</a:t>
            </a:r>
            <a:endParaRPr lang="en-US"/>
          </a:p>
        </p:txBody>
      </p:sp>
      <p:sp>
        <p:nvSpPr>
          <p:cNvPr id="7" name="Θέση αριθμού διαφάνειας 6"/>
          <p:cNvSpPr>
            <a:spLocks noGrp="1"/>
          </p:cNvSpPr>
          <p:nvPr>
            <p:ph type="sldNum" sz="quarter" idx="12"/>
          </p:nvPr>
        </p:nvSpPr>
        <p:spPr/>
        <p:txBody>
          <a:bodyPr/>
          <a:lstStyle>
            <a:lvl1pPr>
              <a:defRPr>
                <a:solidFill>
                  <a:srgbClr val="FFFFFF"/>
                </a:solidFill>
              </a:defRPr>
            </a:lvl1pPr>
          </a:lstStyle>
          <a:p>
            <a:fld id="{89069AF5-4DA5-4322-80F4-DFBEE1369D50}" type="slidenum">
              <a:rPr lang="en-US" smtClean="0"/>
              <a:t>‹#›</a:t>
            </a:fld>
            <a:endParaRPr lang="en-US"/>
          </a:p>
        </p:txBody>
      </p:sp>
      <p:sp>
        <p:nvSpPr>
          <p:cNvPr id="3" name="Θέση κειμένου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9" name="Θέση περιεχομένου 8"/>
          <p:cNvSpPr>
            <a:spLocks noGrp="1"/>
          </p:cNvSpPr>
          <p:nvPr>
            <p:ph sz="quarter" idx="1"/>
          </p:nvPr>
        </p:nvSpPr>
        <p:spPr>
          <a:xfrm>
            <a:off x="2362200" y="1752600"/>
            <a:ext cx="6400800" cy="44196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3">
        <a:schemeClr val="bg2"/>
      </p:bgRef>
    </p:bg>
    <p:spTree>
      <p:nvGrpSpPr>
        <p:cNvPr id="1" name=""/>
        <p:cNvGrpSpPr/>
        <p:nvPr/>
      </p:nvGrpSpPr>
      <p:grpSpPr>
        <a:xfrm>
          <a:off x="0" y="0"/>
          <a:ext cx="0" cy="0"/>
          <a:chOff x="0" y="0"/>
          <a:chExt cx="0" cy="0"/>
        </a:xfrm>
      </p:grpSpPr>
      <p:sp>
        <p:nvSpPr>
          <p:cNvPr id="4" name="Θέση κειμένου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Στυλ υποδείγματος κειμένου</a:t>
            </a:r>
          </a:p>
        </p:txBody>
      </p:sp>
      <p:sp>
        <p:nvSpPr>
          <p:cNvPr id="8" name="Ορθογώνιο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Ορθογώνιο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Ορθογώνιο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Τίτλος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smtClean="0"/>
              <a:t>Στυλ κύριου τίτλου</a:t>
            </a:r>
            <a:endParaRPr kumimoji="0" lang="en-US"/>
          </a:p>
        </p:txBody>
      </p:sp>
      <p:sp>
        <p:nvSpPr>
          <p:cNvPr id="11" name="Ορθογώνιο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Θέση ημερομηνίας 11"/>
          <p:cNvSpPr>
            <a:spLocks noGrp="1"/>
          </p:cNvSpPr>
          <p:nvPr>
            <p:ph type="dt" sz="half" idx="10"/>
          </p:nvPr>
        </p:nvSpPr>
        <p:spPr>
          <a:xfrm>
            <a:off x="6248400" y="6248400"/>
            <a:ext cx="2667000" cy="365125"/>
          </a:xfrm>
        </p:spPr>
        <p:txBody>
          <a:bodyPr rtlCol="0"/>
          <a:lstStyle/>
          <a:p>
            <a:fld id="{0B21B09A-2221-40AB-900E-62A9A8211577}" type="datetime1">
              <a:rPr lang="en-US" smtClean="0"/>
              <a:t>5/18/2016</a:t>
            </a:fld>
            <a:endParaRPr lang="en-US"/>
          </a:p>
        </p:txBody>
      </p:sp>
      <p:sp>
        <p:nvSpPr>
          <p:cNvPr id="13" name="Θέση αριθμού διαφάνειας 12"/>
          <p:cNvSpPr>
            <a:spLocks noGrp="1"/>
          </p:cNvSpPr>
          <p:nvPr>
            <p:ph type="sldNum" sz="quarter" idx="11"/>
          </p:nvPr>
        </p:nvSpPr>
        <p:spPr>
          <a:xfrm>
            <a:off x="0" y="4667249"/>
            <a:ext cx="1447800" cy="663578"/>
          </a:xfrm>
        </p:spPr>
        <p:txBody>
          <a:bodyPr rtlCol="0"/>
          <a:lstStyle>
            <a:lvl1pPr>
              <a:defRPr sz="2800"/>
            </a:lvl1pPr>
          </a:lstStyle>
          <a:p>
            <a:fld id="{89069AF5-4DA5-4322-80F4-DFBEE1369D50}" type="slidenum">
              <a:rPr lang="en-US" smtClean="0"/>
              <a:t>‹#›</a:t>
            </a:fld>
            <a:endParaRPr lang="en-US"/>
          </a:p>
        </p:txBody>
      </p:sp>
      <p:sp>
        <p:nvSpPr>
          <p:cNvPr id="14" name="Θέση υποσέλιδου 13"/>
          <p:cNvSpPr>
            <a:spLocks noGrp="1"/>
          </p:cNvSpPr>
          <p:nvPr>
            <p:ph type="ftr" sz="quarter" idx="12"/>
          </p:nvPr>
        </p:nvSpPr>
        <p:spPr>
          <a:xfrm>
            <a:off x="1600200" y="6248206"/>
            <a:ext cx="4572000" cy="365125"/>
          </a:xfrm>
        </p:spPr>
        <p:txBody>
          <a:bodyPr rtlCol="0"/>
          <a:lstStyle/>
          <a:p>
            <a:r>
              <a:rPr lang="el-GR" smtClean="0"/>
              <a:t>ΔΙΔΑΚΤΙΚΕΣ ΑΛΛΗΛΕΠΙΔΡΑΣΕΙΣ ΙΙ</a:t>
            </a:r>
            <a:endParaRPr lang="en-US"/>
          </a:p>
        </p:txBody>
      </p:sp>
      <p:sp>
        <p:nvSpPr>
          <p:cNvPr id="3" name="Θέση εικόνας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Θέση τίτλου 21"/>
          <p:cNvSpPr>
            <a:spLocks noGrp="1"/>
          </p:cNvSpPr>
          <p:nvPr>
            <p:ph type="title"/>
          </p:nvPr>
        </p:nvSpPr>
        <p:spPr>
          <a:xfrm>
            <a:off x="609600" y="228600"/>
            <a:ext cx="8153400" cy="990600"/>
          </a:xfrm>
          <a:prstGeom prst="rect">
            <a:avLst/>
          </a:prstGeom>
        </p:spPr>
        <p:txBody>
          <a:bodyPr vert="horz" anchor="ctr">
            <a:normAutofit/>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C869D65-FFB6-4D7F-BE05-25A5F2100700}" type="datetime1">
              <a:rPr lang="en-US" smtClean="0"/>
              <a:t>5/18/2016</a:t>
            </a:fld>
            <a:endParaRPr lang="en-US"/>
          </a:p>
        </p:txBody>
      </p:sp>
      <p:sp>
        <p:nvSpPr>
          <p:cNvPr id="3" name="Θέση υποσέλιδου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l-GR" smtClean="0"/>
              <a:t>ΔΙΔΑΚΤΙΚΕΣ ΑΛΛΗΛΕΠΙΔΡΑΣΕΙΣ ΙΙ</a:t>
            </a:r>
            <a:endParaRPr lang="en-US"/>
          </a:p>
        </p:txBody>
      </p:sp>
      <p:sp>
        <p:nvSpPr>
          <p:cNvPr id="7" name="Ορθογώνιο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Ορθογώνιο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Ορθογώνιο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Θέση αριθμού διαφάνειας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9069AF5-4DA5-4322-80F4-DFBEE1369D5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362200" y="1905000"/>
            <a:ext cx="6477000" cy="2743200"/>
          </a:xfrm>
        </p:spPr>
        <p:txBody>
          <a:bodyPr>
            <a:normAutofit/>
          </a:bodyPr>
          <a:lstStyle/>
          <a:p>
            <a:pPr algn="ctr"/>
            <a:r>
              <a:rPr lang="el-GR" b="1" dirty="0" smtClean="0"/>
              <a:t>ΔΙΔΑΚΤΙΚΕΣ ΑΛΛΗΛΕΠΙΔΡΑΣΕΙΣ ΙΙ</a:t>
            </a:r>
            <a:endParaRPr lang="en-US" b="1" dirty="0"/>
          </a:p>
        </p:txBody>
      </p:sp>
      <p:sp>
        <p:nvSpPr>
          <p:cNvPr id="3" name="Υπότιτλος 2"/>
          <p:cNvSpPr>
            <a:spLocks noGrp="1"/>
          </p:cNvSpPr>
          <p:nvPr>
            <p:ph type="subTitle" idx="1"/>
          </p:nvPr>
        </p:nvSpPr>
        <p:spPr/>
        <p:txBody>
          <a:bodyPr>
            <a:normAutofit/>
          </a:bodyPr>
          <a:lstStyle/>
          <a:p>
            <a:pPr algn="ctr"/>
            <a:r>
              <a:rPr lang="el-GR" sz="3200" b="1" dirty="0" smtClean="0"/>
              <a:t>Ευθυμία </a:t>
            </a:r>
            <a:r>
              <a:rPr lang="el-GR" sz="3200" b="1" dirty="0" err="1" smtClean="0"/>
              <a:t>Γουργιώτου</a:t>
            </a:r>
            <a:endParaRPr lang="en-US" sz="3200" b="1" dirty="0"/>
          </a:p>
        </p:txBody>
      </p:sp>
    </p:spTree>
    <p:extLst>
      <p:ext uri="{BB962C8B-B14F-4D97-AF65-F5344CB8AC3E}">
        <p14:creationId xmlns:p14="http://schemas.microsoft.com/office/powerpoint/2010/main" val="2963270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800" b="1" dirty="0">
                <a:solidFill>
                  <a:srgbClr val="775F55"/>
                </a:solidFill>
              </a:rPr>
              <a:t>Η </a:t>
            </a:r>
            <a:r>
              <a:rPr lang="el-GR" sz="2800" b="1" dirty="0" err="1">
                <a:solidFill>
                  <a:srgbClr val="775F55"/>
                </a:solidFill>
              </a:rPr>
              <a:t>ερωτοαπόκριση</a:t>
            </a:r>
            <a:endParaRPr lang="en-US" dirty="0"/>
          </a:p>
        </p:txBody>
      </p:sp>
      <p:sp>
        <p:nvSpPr>
          <p:cNvPr id="3" name="Θέση περιεχομένου 2"/>
          <p:cNvSpPr>
            <a:spLocks noGrp="1"/>
          </p:cNvSpPr>
          <p:nvPr>
            <p:ph sz="quarter" idx="1"/>
          </p:nvPr>
        </p:nvSpPr>
        <p:spPr>
          <a:xfrm>
            <a:off x="304800" y="1600200"/>
            <a:ext cx="8610600" cy="5105400"/>
          </a:xfrm>
        </p:spPr>
        <p:txBody>
          <a:bodyPr>
            <a:normAutofit fontScale="92500" lnSpcReduction="20000"/>
          </a:bodyPr>
          <a:lstStyle/>
          <a:p>
            <a:r>
              <a:rPr lang="el-GR" dirty="0"/>
              <a:t>Η </a:t>
            </a:r>
            <a:r>
              <a:rPr lang="el-GR" dirty="0" err="1"/>
              <a:t>Myhill</a:t>
            </a:r>
            <a:r>
              <a:rPr lang="el-GR" dirty="0"/>
              <a:t> και η </a:t>
            </a:r>
            <a:r>
              <a:rPr lang="el-GR" dirty="0" err="1"/>
              <a:t>Dunkin</a:t>
            </a:r>
            <a:r>
              <a:rPr lang="el-GR" dirty="0"/>
              <a:t> (2005) υποστηρίζουν ότι η σχέση μεταξύ του τύπου της ερώτησης και το είδος της απάντησης είναι τεράστιας σημασίας. </a:t>
            </a:r>
            <a:endParaRPr lang="el-GR" dirty="0" smtClean="0"/>
          </a:p>
          <a:p>
            <a:r>
              <a:rPr lang="el-GR" dirty="0" smtClean="0"/>
              <a:t>Έχει </a:t>
            </a:r>
            <a:r>
              <a:rPr lang="el-GR" dirty="0"/>
              <a:t>βρεθεί ότι η συχνή χρήση των πολύ συγκεκριμένων, κλειστών ερωτήσεων τείνει να δημιουργεί σχετικά σιωπηλά παιδιά και εμποδίζει οποιαδήποτε συζήτηση μεταξύ τους</a:t>
            </a:r>
            <a:r>
              <a:rPr lang="el-GR" dirty="0" smtClean="0"/>
              <a:t>.</a:t>
            </a:r>
          </a:p>
          <a:p>
            <a:r>
              <a:rPr lang="el-GR" dirty="0" smtClean="0"/>
              <a:t> </a:t>
            </a:r>
            <a:r>
              <a:rPr lang="el-GR" dirty="0"/>
              <a:t>Η επικράτηση των ερωτήσεων γεγονότων στη σειρά των ερωτήσεων αναπόφευκτα περιορίζει τη δυνατότητα να ρωτά ο εκπαιδευτικός ερωτήσεις υψηλού επιπέδου ή </a:t>
            </a:r>
            <a:r>
              <a:rPr lang="el-GR" dirty="0" err="1"/>
              <a:t>πολυπροτασιακές</a:t>
            </a:r>
            <a:r>
              <a:rPr lang="el-GR" dirty="0"/>
              <a:t> ερωτήσεις και γι’ αυτό δεν αποτελεί έκπληξη ότι οι ερωτήσεις που ζητούν από τα παιδιά να επεκτείνουν τις σκέψεις τους ή που επιδιώκουν να διευκρινίσουν διάφορες έννοιες είναι σπάνιες.</a:t>
            </a:r>
            <a:endParaRPr lang="en-US" dirty="0"/>
          </a:p>
        </p:txBody>
      </p:sp>
      <p:sp>
        <p:nvSpPr>
          <p:cNvPr id="4" name="Θέση ημερομηνίας 3"/>
          <p:cNvSpPr>
            <a:spLocks noGrp="1"/>
          </p:cNvSpPr>
          <p:nvPr>
            <p:ph type="dt" sz="half" idx="10"/>
          </p:nvPr>
        </p:nvSpPr>
        <p:spPr/>
        <p:txBody>
          <a:bodyPr/>
          <a:lstStyle/>
          <a:p>
            <a:fld id="{27809BE8-0254-4525-8B27-A3B6A7310AAF}" type="datetime1">
              <a:rPr lang="en-US" smtClean="0"/>
              <a:t>5/18/2016</a:t>
            </a:fld>
            <a:endParaRPr lang="en-US"/>
          </a:p>
        </p:txBody>
      </p:sp>
      <p:sp>
        <p:nvSpPr>
          <p:cNvPr id="5" name="Θέση υποσέλιδου 4"/>
          <p:cNvSpPr>
            <a:spLocks noGrp="1"/>
          </p:cNvSpPr>
          <p:nvPr>
            <p:ph type="ftr" sz="quarter" idx="11"/>
          </p:nvPr>
        </p:nvSpPr>
        <p:spPr/>
        <p:txBody>
          <a:bodyPr/>
          <a:lstStyle/>
          <a:p>
            <a:r>
              <a:rPr lang="el-GR" smtClean="0"/>
              <a:t>ΔΙΔΑΚΤΙΚΕΣ ΑΛΛΗΛΕΠΙΔΡΑΣΕΙΣ ΙΙ</a:t>
            </a:r>
            <a:endParaRPr lang="en-US"/>
          </a:p>
        </p:txBody>
      </p:sp>
      <p:sp>
        <p:nvSpPr>
          <p:cNvPr id="6" name="Θέση αριθμού διαφάνειας 5"/>
          <p:cNvSpPr>
            <a:spLocks noGrp="1"/>
          </p:cNvSpPr>
          <p:nvPr>
            <p:ph type="sldNum" sz="quarter" idx="12"/>
          </p:nvPr>
        </p:nvSpPr>
        <p:spPr/>
        <p:txBody>
          <a:bodyPr>
            <a:normAutofit fontScale="85000" lnSpcReduction="20000"/>
          </a:bodyPr>
          <a:lstStyle/>
          <a:p>
            <a:fld id="{89069AF5-4DA5-4322-80F4-DFBEE1369D50}" type="slidenum">
              <a:rPr lang="en-US" smtClean="0"/>
              <a:t>10</a:t>
            </a:fld>
            <a:endParaRPr lang="en-US"/>
          </a:p>
        </p:txBody>
      </p:sp>
    </p:spTree>
    <p:extLst>
      <p:ext uri="{BB962C8B-B14F-4D97-AF65-F5344CB8AC3E}">
        <p14:creationId xmlns:p14="http://schemas.microsoft.com/office/powerpoint/2010/main" val="424232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smtClean="0"/>
              <a:t>Η </a:t>
            </a:r>
            <a:r>
              <a:rPr lang="el-GR" sz="2800" b="1" dirty="0" err="1" smtClean="0"/>
              <a:t>ερωτοαπόκριση</a:t>
            </a:r>
            <a:endParaRPr lang="en-US" sz="2800" b="1" dirty="0"/>
          </a:p>
        </p:txBody>
      </p:sp>
      <p:sp>
        <p:nvSpPr>
          <p:cNvPr id="3" name="Θέση περιεχομένου 2"/>
          <p:cNvSpPr>
            <a:spLocks noGrp="1"/>
          </p:cNvSpPr>
          <p:nvPr>
            <p:ph sz="quarter" idx="1"/>
          </p:nvPr>
        </p:nvSpPr>
        <p:spPr>
          <a:xfrm>
            <a:off x="152400" y="1600200"/>
            <a:ext cx="8839200" cy="4800600"/>
          </a:xfrm>
        </p:spPr>
        <p:txBody>
          <a:bodyPr>
            <a:normAutofit fontScale="77500" lnSpcReduction="20000"/>
          </a:bodyPr>
          <a:lstStyle/>
          <a:p>
            <a:r>
              <a:rPr lang="el-GR" dirty="0"/>
              <a:t>Στην ερωταπόκριση και ο εκπαιδευτικός και ο μαθητής συμμετέχουν στην διαδικασία της επικοινωνίας. </a:t>
            </a:r>
            <a:endParaRPr lang="el-GR" dirty="0" smtClean="0"/>
          </a:p>
          <a:p>
            <a:r>
              <a:rPr lang="el-GR" dirty="0" smtClean="0"/>
              <a:t>Το </a:t>
            </a:r>
            <a:r>
              <a:rPr lang="el-GR" dirty="0"/>
              <a:t>σχήμα της ερωταπόκρισης περιλαμβάνει:  α) τον εκπαιδευτικό που ερωτά, β) το μαθητή που απαντά και γ) τον εκπαιδευτικό που </a:t>
            </a:r>
            <a:r>
              <a:rPr lang="el-GR" dirty="0" smtClean="0"/>
              <a:t>αντιδρά.</a:t>
            </a:r>
          </a:p>
          <a:p>
            <a:r>
              <a:rPr lang="el-GR" dirty="0" smtClean="0"/>
              <a:t>Σε </a:t>
            </a:r>
            <a:r>
              <a:rPr lang="el-GR" dirty="0"/>
              <a:t>αυτή τη μορφή διδασκαλίας, η συμμετοχή του μαθητή που εκδηλώνεται με την απάντηση στις ερωτήσεις του εκπαιδευτικού, είναι κατευθυνόμενη από τον εκπαιδευτικό. Γι’ αυτό μεγάλη σημασία δίδεται στην μορφή της </a:t>
            </a:r>
            <a:r>
              <a:rPr lang="el-GR" dirty="0" smtClean="0"/>
              <a:t>ερώτησης. </a:t>
            </a:r>
          </a:p>
          <a:p>
            <a:r>
              <a:rPr lang="el-GR" dirty="0" smtClean="0"/>
              <a:t>Οι </a:t>
            </a:r>
            <a:r>
              <a:rPr lang="el-GR" dirty="0"/>
              <a:t>ερωτήσεις του εκπαιδευτικού, για να είναι αποτελεσματικές, πρέπει να: α) είναι διατυπωμένες με σαφήνεια, β) να μην υποβάλλουν την απάντηση, αλλά να καθορίζουν τα πλαίσια μέσα στα οποία  πρέπει να διαμορφώνει ο μαθητής την απάντηση, γ) να ερωτούν μόνο ένα θέμα τη φορά, δ) να μην επιδέχονται μονολεκτική απάντηση ή απάντηση τύπου «ναι» ή «όχι», και ε) να είναι μέτριας δυσκολίας. </a:t>
            </a:r>
            <a:endParaRPr lang="en-US" dirty="0"/>
          </a:p>
        </p:txBody>
      </p:sp>
      <p:sp>
        <p:nvSpPr>
          <p:cNvPr id="4" name="Θέση ημερομηνίας 3"/>
          <p:cNvSpPr>
            <a:spLocks noGrp="1"/>
          </p:cNvSpPr>
          <p:nvPr>
            <p:ph type="dt" sz="half" idx="10"/>
          </p:nvPr>
        </p:nvSpPr>
        <p:spPr/>
        <p:txBody>
          <a:bodyPr/>
          <a:lstStyle/>
          <a:p>
            <a:fld id="{BF657746-7951-45AC-96AF-B1204567DF80}" type="datetime1">
              <a:rPr lang="en-US" smtClean="0"/>
              <a:t>5/18/2016</a:t>
            </a:fld>
            <a:endParaRPr lang="en-US"/>
          </a:p>
        </p:txBody>
      </p:sp>
      <p:sp>
        <p:nvSpPr>
          <p:cNvPr id="5" name="Θέση υποσέλιδου 4"/>
          <p:cNvSpPr>
            <a:spLocks noGrp="1"/>
          </p:cNvSpPr>
          <p:nvPr>
            <p:ph type="ftr" sz="quarter" idx="11"/>
          </p:nvPr>
        </p:nvSpPr>
        <p:spPr/>
        <p:txBody>
          <a:bodyPr/>
          <a:lstStyle/>
          <a:p>
            <a:r>
              <a:rPr lang="el-GR" smtClean="0"/>
              <a:t>ΔΙΔΑΚΤΙΚΕΣ ΑΛΛΗΛΕΠΙΔΡΑΣΕΙΣ ΙΙ</a:t>
            </a:r>
            <a:endParaRPr lang="en-US"/>
          </a:p>
        </p:txBody>
      </p:sp>
      <p:sp>
        <p:nvSpPr>
          <p:cNvPr id="6" name="Θέση αριθμού διαφάνειας 5"/>
          <p:cNvSpPr>
            <a:spLocks noGrp="1"/>
          </p:cNvSpPr>
          <p:nvPr>
            <p:ph type="sldNum" sz="quarter" idx="12"/>
          </p:nvPr>
        </p:nvSpPr>
        <p:spPr/>
        <p:txBody>
          <a:bodyPr>
            <a:normAutofit fontScale="85000" lnSpcReduction="20000"/>
          </a:bodyPr>
          <a:lstStyle/>
          <a:p>
            <a:fld id="{89069AF5-4DA5-4322-80F4-DFBEE1369D50}" type="slidenum">
              <a:rPr lang="en-US" smtClean="0"/>
              <a:t>11</a:t>
            </a:fld>
            <a:endParaRPr lang="en-US"/>
          </a:p>
        </p:txBody>
      </p:sp>
    </p:spTree>
    <p:extLst>
      <p:ext uri="{BB962C8B-B14F-4D97-AF65-F5344CB8AC3E}">
        <p14:creationId xmlns:p14="http://schemas.microsoft.com/office/powerpoint/2010/main" val="4023332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a:t>Το περιεχόμενο των ερωτήσεων </a:t>
            </a:r>
            <a:endParaRPr lang="en-US" sz="3200" b="1" dirty="0"/>
          </a:p>
        </p:txBody>
      </p:sp>
      <p:sp>
        <p:nvSpPr>
          <p:cNvPr id="3" name="Θέση περιεχομένου 2"/>
          <p:cNvSpPr>
            <a:spLocks noGrp="1"/>
          </p:cNvSpPr>
          <p:nvPr>
            <p:ph sz="quarter" idx="1"/>
          </p:nvPr>
        </p:nvSpPr>
        <p:spPr>
          <a:xfrm>
            <a:off x="381000" y="1600200"/>
            <a:ext cx="8534400" cy="5029200"/>
          </a:xfrm>
        </p:spPr>
        <p:txBody>
          <a:bodyPr>
            <a:normAutofit fontScale="85000" lnSpcReduction="10000"/>
          </a:bodyPr>
          <a:lstStyle/>
          <a:p>
            <a:r>
              <a:rPr lang="el-GR" dirty="0" smtClean="0"/>
              <a:t>Το </a:t>
            </a:r>
            <a:r>
              <a:rPr lang="el-GR" dirty="0"/>
              <a:t>περιεχόμενο των ερωτήσεων είναι τεράστιας σημασίας. Οι ερωτήσεις μιας διδασκαλίας πρέπει να εξαντλούν όλο το φάσμα της ταξινομίας (γνώση- κατανόηση- εφαρμογή- ανάλυση- σύνθεση- αξιολόγηση) και να μην περιορίζονται μόνο στη γνώση (απομνημόνευση) και την κατανόηση, όπως συχνά συμβαίνει</a:t>
            </a:r>
            <a:r>
              <a:rPr lang="el-GR" dirty="0" smtClean="0"/>
              <a:t>.</a:t>
            </a:r>
          </a:p>
          <a:p>
            <a:r>
              <a:rPr lang="el-GR" dirty="0" smtClean="0"/>
              <a:t> </a:t>
            </a:r>
            <a:r>
              <a:rPr lang="el-GR" dirty="0"/>
              <a:t>Για να μπορέσουν οι ερωτήσεις να συμβάλλουν θετικά στην επίτευξη των στόχων της διδασκαλίας, πρέπει να </a:t>
            </a:r>
            <a:r>
              <a:rPr lang="el-GR" dirty="0" err="1"/>
              <a:t>αλληλοσχετίζονται</a:t>
            </a:r>
            <a:r>
              <a:rPr lang="el-GR" dirty="0"/>
              <a:t>, να μεταβάλλονται σε φυσικές διαλογικές ερωτήσεις και να βοηθούν προοδευτικά στην αύξηση της κατανόησης του περιεχομένου της διδασκαλίας. Μετά την ερώτηση του εκπαιδευτικού ακολουθεί η απάντηση του μαθητή και στην συνέχεια ακολουθεί η αντίδραση του εκπαιδευτικού. </a:t>
            </a:r>
            <a:endParaRPr lang="en-US" dirty="0"/>
          </a:p>
        </p:txBody>
      </p:sp>
      <p:sp>
        <p:nvSpPr>
          <p:cNvPr id="4" name="Θέση ημερομηνίας 3"/>
          <p:cNvSpPr>
            <a:spLocks noGrp="1"/>
          </p:cNvSpPr>
          <p:nvPr>
            <p:ph type="dt" sz="half" idx="10"/>
          </p:nvPr>
        </p:nvSpPr>
        <p:spPr/>
        <p:txBody>
          <a:bodyPr/>
          <a:lstStyle/>
          <a:p>
            <a:fld id="{31BC27D0-46FF-4D78-B536-6209958B9954}" type="datetime1">
              <a:rPr lang="en-US" smtClean="0"/>
              <a:t>5/18/2016</a:t>
            </a:fld>
            <a:endParaRPr lang="en-US"/>
          </a:p>
        </p:txBody>
      </p:sp>
      <p:sp>
        <p:nvSpPr>
          <p:cNvPr id="5" name="Θέση υποσέλιδου 4"/>
          <p:cNvSpPr>
            <a:spLocks noGrp="1"/>
          </p:cNvSpPr>
          <p:nvPr>
            <p:ph type="ftr" sz="quarter" idx="11"/>
          </p:nvPr>
        </p:nvSpPr>
        <p:spPr/>
        <p:txBody>
          <a:bodyPr/>
          <a:lstStyle/>
          <a:p>
            <a:r>
              <a:rPr lang="el-GR" smtClean="0"/>
              <a:t>ΔΙΔΑΚΤΙΚΕΣ ΑΛΛΗΛΕΠΙΔΡΑΣΕΙΣ ΙΙ</a:t>
            </a:r>
            <a:endParaRPr lang="en-US"/>
          </a:p>
        </p:txBody>
      </p:sp>
      <p:sp>
        <p:nvSpPr>
          <p:cNvPr id="6" name="Θέση αριθμού διαφάνειας 5"/>
          <p:cNvSpPr>
            <a:spLocks noGrp="1"/>
          </p:cNvSpPr>
          <p:nvPr>
            <p:ph type="sldNum" sz="quarter" idx="12"/>
          </p:nvPr>
        </p:nvSpPr>
        <p:spPr/>
        <p:txBody>
          <a:bodyPr>
            <a:normAutofit fontScale="85000" lnSpcReduction="20000"/>
          </a:bodyPr>
          <a:lstStyle/>
          <a:p>
            <a:fld id="{89069AF5-4DA5-4322-80F4-DFBEE1369D50}" type="slidenum">
              <a:rPr lang="en-US" smtClean="0"/>
              <a:t>12</a:t>
            </a:fld>
            <a:endParaRPr lang="en-US"/>
          </a:p>
        </p:txBody>
      </p:sp>
    </p:spTree>
    <p:extLst>
      <p:ext uri="{BB962C8B-B14F-4D97-AF65-F5344CB8AC3E}">
        <p14:creationId xmlns:p14="http://schemas.microsoft.com/office/powerpoint/2010/main" val="11484814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a:t>Τα είδη των ερωτήσεων </a:t>
            </a:r>
            <a:r>
              <a:rPr lang="el-GR" sz="3600" b="1" dirty="0" smtClean="0"/>
              <a:t>είναι</a:t>
            </a:r>
            <a:r>
              <a:rPr lang="el-GR" sz="3600" b="1" dirty="0"/>
              <a:t>: </a:t>
            </a:r>
            <a:endParaRPr lang="en-US" sz="3600" b="1" dirty="0"/>
          </a:p>
        </p:txBody>
      </p:sp>
      <p:sp>
        <p:nvSpPr>
          <p:cNvPr id="3" name="Θέση περιεχομένου 2"/>
          <p:cNvSpPr>
            <a:spLocks noGrp="1"/>
          </p:cNvSpPr>
          <p:nvPr>
            <p:ph sz="quarter" idx="1"/>
          </p:nvPr>
        </p:nvSpPr>
        <p:spPr/>
        <p:txBody>
          <a:bodyPr>
            <a:normAutofit fontScale="92500" lnSpcReduction="20000"/>
          </a:bodyPr>
          <a:lstStyle/>
          <a:p>
            <a:r>
              <a:rPr lang="el-GR" dirty="0" smtClean="0"/>
              <a:t>Ανοιχτή </a:t>
            </a:r>
            <a:r>
              <a:rPr lang="el-GR" dirty="0"/>
              <a:t>ερώτηση (</a:t>
            </a:r>
            <a:r>
              <a:rPr lang="en-US" dirty="0"/>
              <a:t>open question), </a:t>
            </a:r>
            <a:r>
              <a:rPr lang="el-GR" dirty="0"/>
              <a:t>ερώτηση κρίσεως (</a:t>
            </a:r>
            <a:r>
              <a:rPr lang="en-US" dirty="0"/>
              <a:t>critical question), </a:t>
            </a:r>
            <a:r>
              <a:rPr lang="el-GR" dirty="0"/>
              <a:t>ερώτηση επαλήθευσης (</a:t>
            </a:r>
            <a:r>
              <a:rPr lang="en-US" dirty="0"/>
              <a:t>verification question), </a:t>
            </a:r>
            <a:r>
              <a:rPr lang="el-GR" dirty="0"/>
              <a:t>κλειστή ερώτηση (</a:t>
            </a:r>
            <a:r>
              <a:rPr lang="en-US" dirty="0"/>
              <a:t>closed question), </a:t>
            </a:r>
            <a:r>
              <a:rPr lang="el-GR" dirty="0"/>
              <a:t>ερώτηση γνώσεων (</a:t>
            </a:r>
            <a:r>
              <a:rPr lang="en-US" dirty="0"/>
              <a:t>knowledge question), </a:t>
            </a:r>
            <a:r>
              <a:rPr lang="el-GR" dirty="0"/>
              <a:t>ερώτηση κατανόησης (</a:t>
            </a:r>
            <a:r>
              <a:rPr lang="en-US" dirty="0"/>
              <a:t>comprehension question), </a:t>
            </a:r>
            <a:r>
              <a:rPr lang="el-GR" dirty="0"/>
              <a:t>ερώτηση προτροπής (</a:t>
            </a:r>
            <a:r>
              <a:rPr lang="en-US" dirty="0"/>
              <a:t>proposal question), </a:t>
            </a:r>
            <a:r>
              <a:rPr lang="el-GR" dirty="0"/>
              <a:t>ερώτηση επιχειρηματολογίας (</a:t>
            </a:r>
            <a:r>
              <a:rPr lang="en-US" dirty="0"/>
              <a:t>argument question), </a:t>
            </a:r>
            <a:r>
              <a:rPr lang="el-GR" dirty="0"/>
              <a:t>ερώτηση διερεύνησης (</a:t>
            </a:r>
            <a:r>
              <a:rPr lang="en-US" dirty="0"/>
              <a:t>exploration question), </a:t>
            </a:r>
            <a:r>
              <a:rPr lang="el-GR" dirty="0"/>
              <a:t>ερώτηση αξιολόγησης (</a:t>
            </a:r>
            <a:r>
              <a:rPr lang="en-US" dirty="0"/>
              <a:t>assessment question), </a:t>
            </a:r>
            <a:r>
              <a:rPr lang="el-GR" dirty="0"/>
              <a:t>ερώτηση επίλυσης προβλήματος (</a:t>
            </a:r>
            <a:r>
              <a:rPr lang="en-US" dirty="0"/>
              <a:t>problem solving question), </a:t>
            </a:r>
            <a:r>
              <a:rPr lang="el-GR" dirty="0"/>
              <a:t>ερώτηση υψηλού επιπέδου (</a:t>
            </a:r>
            <a:r>
              <a:rPr lang="en-US" dirty="0"/>
              <a:t>high level question) </a:t>
            </a:r>
            <a:r>
              <a:rPr lang="el-GR" dirty="0"/>
              <a:t>και, τέλος, ερώτηση χαμηλού επιπέδου (</a:t>
            </a:r>
            <a:r>
              <a:rPr lang="en-US" dirty="0"/>
              <a:t>low level question). </a:t>
            </a:r>
          </a:p>
        </p:txBody>
      </p:sp>
      <p:sp>
        <p:nvSpPr>
          <p:cNvPr id="4" name="Θέση ημερομηνίας 3"/>
          <p:cNvSpPr>
            <a:spLocks noGrp="1"/>
          </p:cNvSpPr>
          <p:nvPr>
            <p:ph type="dt" sz="half" idx="10"/>
          </p:nvPr>
        </p:nvSpPr>
        <p:spPr/>
        <p:txBody>
          <a:bodyPr/>
          <a:lstStyle/>
          <a:p>
            <a:fld id="{C7E84945-5C05-48C6-9CEB-47CCDB588E35}" type="datetime1">
              <a:rPr lang="en-US" smtClean="0"/>
              <a:t>5/18/2016</a:t>
            </a:fld>
            <a:endParaRPr lang="en-US"/>
          </a:p>
        </p:txBody>
      </p:sp>
      <p:sp>
        <p:nvSpPr>
          <p:cNvPr id="5" name="Θέση υποσέλιδου 4"/>
          <p:cNvSpPr>
            <a:spLocks noGrp="1"/>
          </p:cNvSpPr>
          <p:nvPr>
            <p:ph type="ftr" sz="quarter" idx="11"/>
          </p:nvPr>
        </p:nvSpPr>
        <p:spPr/>
        <p:txBody>
          <a:bodyPr/>
          <a:lstStyle/>
          <a:p>
            <a:r>
              <a:rPr lang="el-GR" smtClean="0"/>
              <a:t>ΔΙΔΑΚΤΙΚΕΣ ΑΛΛΗΛΕΠΙΔΡΑΣΕΙΣ ΙΙ</a:t>
            </a:r>
            <a:endParaRPr lang="en-US"/>
          </a:p>
        </p:txBody>
      </p:sp>
      <p:sp>
        <p:nvSpPr>
          <p:cNvPr id="6" name="Θέση αριθμού διαφάνειας 5"/>
          <p:cNvSpPr>
            <a:spLocks noGrp="1"/>
          </p:cNvSpPr>
          <p:nvPr>
            <p:ph type="sldNum" sz="quarter" idx="12"/>
          </p:nvPr>
        </p:nvSpPr>
        <p:spPr/>
        <p:txBody>
          <a:bodyPr>
            <a:normAutofit fontScale="85000" lnSpcReduction="20000"/>
          </a:bodyPr>
          <a:lstStyle/>
          <a:p>
            <a:fld id="{89069AF5-4DA5-4322-80F4-DFBEE1369D50}" type="slidenum">
              <a:rPr lang="en-US" smtClean="0"/>
              <a:t>13</a:t>
            </a:fld>
            <a:endParaRPr lang="en-US"/>
          </a:p>
        </p:txBody>
      </p:sp>
    </p:spTree>
    <p:extLst>
      <p:ext uri="{BB962C8B-B14F-4D97-AF65-F5344CB8AC3E}">
        <p14:creationId xmlns:p14="http://schemas.microsoft.com/office/powerpoint/2010/main" val="671615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Παραδείγματα</a:t>
            </a:r>
            <a:endParaRPr lang="en-US" dirty="0"/>
          </a:p>
        </p:txBody>
      </p:sp>
      <p:sp>
        <p:nvSpPr>
          <p:cNvPr id="3" name="Θέση περιεχομένου 2"/>
          <p:cNvSpPr>
            <a:spLocks noGrp="1"/>
          </p:cNvSpPr>
          <p:nvPr>
            <p:ph sz="quarter" idx="1"/>
          </p:nvPr>
        </p:nvSpPr>
        <p:spPr/>
        <p:txBody>
          <a:bodyPr>
            <a:normAutofit fontScale="62500" lnSpcReduction="20000"/>
          </a:bodyPr>
          <a:lstStyle/>
          <a:p>
            <a:r>
              <a:rPr lang="el-GR" dirty="0"/>
              <a:t>Ανοιχτή ερώτηση: «τι καιρό έχει σήμερα;»</a:t>
            </a:r>
          </a:p>
          <a:p>
            <a:r>
              <a:rPr lang="el-GR" dirty="0"/>
              <a:t>Ερώτηση κρίσεως: «Τι σου άρεσε από το παραμύθι;»</a:t>
            </a:r>
          </a:p>
          <a:p>
            <a:r>
              <a:rPr lang="el-GR" dirty="0"/>
              <a:t>Ερώτηση επαλήθευσης: «είσαι σίγουρος ότι είναι Δευτέρα σήμερα;»</a:t>
            </a:r>
          </a:p>
          <a:p>
            <a:r>
              <a:rPr lang="el-GR" dirty="0"/>
              <a:t>Κλειστή ερώτηση: «Μαρία μόνη σου το έκανες αυτό;»</a:t>
            </a:r>
          </a:p>
          <a:p>
            <a:r>
              <a:rPr lang="el-GR" dirty="0"/>
              <a:t>Ερώτηση γνώσεων: «Ξέρετε από τι φτιάχνουν τα πουλάκια τη φωλιά τους;»</a:t>
            </a:r>
          </a:p>
          <a:p>
            <a:r>
              <a:rPr lang="el-GR" dirty="0"/>
              <a:t>Ερώτηση κατανόησης: «άρα ποια μέρα θα βάλεις;»</a:t>
            </a:r>
          </a:p>
          <a:p>
            <a:r>
              <a:rPr lang="el-GR" dirty="0"/>
              <a:t>Ερώτηση προτροπής: «θέλεις να έρθεις να μας βοηθήσεις;»</a:t>
            </a:r>
          </a:p>
          <a:p>
            <a:r>
              <a:rPr lang="el-GR" dirty="0"/>
              <a:t>Ερώτηση επιχειρηματολογίας: «Γιατί κινδυνεύει από τον ήλιο ο άνθρωπος;»</a:t>
            </a:r>
          </a:p>
          <a:p>
            <a:r>
              <a:rPr lang="el-GR" dirty="0"/>
              <a:t>Ερώτηση διερεύνησης: «Πως μπορούμε να μάθουμε πως φτιάχνουν τη φωλιά τους τα πουλάκια;»</a:t>
            </a:r>
          </a:p>
          <a:p>
            <a:r>
              <a:rPr lang="el-GR" dirty="0"/>
              <a:t>Ερώτηση αξιολόγησης: «τι δέντρο ήταν αυτό που είχαμε διαβάσει στο παραμύθι εχθές;»</a:t>
            </a:r>
          </a:p>
          <a:p>
            <a:r>
              <a:rPr lang="el-GR" dirty="0"/>
              <a:t>Ερώτηση υψηλού επιπέδου: «πόσο κάνει 3 και 6;»</a:t>
            </a:r>
          </a:p>
          <a:p>
            <a:r>
              <a:rPr lang="el-GR" dirty="0"/>
              <a:t>Ερώτηση χαμηλού επιπέδου: «τι είναι αυτό που βλέπετε στην εικόνα;» </a:t>
            </a:r>
            <a:endParaRPr lang="en-US" dirty="0"/>
          </a:p>
        </p:txBody>
      </p:sp>
      <p:sp>
        <p:nvSpPr>
          <p:cNvPr id="4" name="Θέση ημερομηνίας 3"/>
          <p:cNvSpPr>
            <a:spLocks noGrp="1"/>
          </p:cNvSpPr>
          <p:nvPr>
            <p:ph type="dt" sz="half" idx="10"/>
          </p:nvPr>
        </p:nvSpPr>
        <p:spPr/>
        <p:txBody>
          <a:bodyPr/>
          <a:lstStyle/>
          <a:p>
            <a:fld id="{CD5656CC-E3C6-46CD-A611-FD901DBF7E3E}" type="datetime1">
              <a:rPr lang="en-US" smtClean="0"/>
              <a:t>5/18/2016</a:t>
            </a:fld>
            <a:endParaRPr lang="en-US"/>
          </a:p>
        </p:txBody>
      </p:sp>
      <p:sp>
        <p:nvSpPr>
          <p:cNvPr id="5" name="Θέση υποσέλιδου 4"/>
          <p:cNvSpPr>
            <a:spLocks noGrp="1"/>
          </p:cNvSpPr>
          <p:nvPr>
            <p:ph type="ftr" sz="quarter" idx="11"/>
          </p:nvPr>
        </p:nvSpPr>
        <p:spPr/>
        <p:txBody>
          <a:bodyPr/>
          <a:lstStyle/>
          <a:p>
            <a:r>
              <a:rPr lang="el-GR" smtClean="0"/>
              <a:t>ΔΙΔΑΚΤΙΚΕΣ ΑΛΛΗΛΕΠΙΔΡΑΣΕΙΣ ΙΙ</a:t>
            </a:r>
            <a:endParaRPr lang="en-US"/>
          </a:p>
        </p:txBody>
      </p:sp>
      <p:sp>
        <p:nvSpPr>
          <p:cNvPr id="6" name="Θέση αριθμού διαφάνειας 5"/>
          <p:cNvSpPr>
            <a:spLocks noGrp="1"/>
          </p:cNvSpPr>
          <p:nvPr>
            <p:ph type="sldNum" sz="quarter" idx="12"/>
          </p:nvPr>
        </p:nvSpPr>
        <p:spPr/>
        <p:txBody>
          <a:bodyPr>
            <a:normAutofit fontScale="85000" lnSpcReduction="20000"/>
          </a:bodyPr>
          <a:lstStyle/>
          <a:p>
            <a:fld id="{89069AF5-4DA5-4322-80F4-DFBEE1369D50}" type="slidenum">
              <a:rPr lang="en-US" smtClean="0"/>
              <a:t>14</a:t>
            </a:fld>
            <a:endParaRPr lang="en-US"/>
          </a:p>
        </p:txBody>
      </p:sp>
    </p:spTree>
    <p:extLst>
      <p:ext uri="{BB962C8B-B14F-4D97-AF65-F5344CB8AC3E}">
        <p14:creationId xmlns:p14="http://schemas.microsoft.com/office/powerpoint/2010/main" val="3149125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a:t>Τα είδη των απαντήσεων αντίστοιχα είναι: </a:t>
            </a:r>
            <a:endParaRPr lang="en-US" sz="3200" b="1" dirty="0"/>
          </a:p>
        </p:txBody>
      </p:sp>
      <p:sp>
        <p:nvSpPr>
          <p:cNvPr id="3" name="Θέση περιεχομένου 2"/>
          <p:cNvSpPr>
            <a:spLocks noGrp="1"/>
          </p:cNvSpPr>
          <p:nvPr>
            <p:ph sz="quarter" idx="1"/>
          </p:nvPr>
        </p:nvSpPr>
        <p:spPr/>
        <p:txBody>
          <a:bodyPr>
            <a:normAutofit fontScale="85000" lnSpcReduction="20000"/>
          </a:bodyPr>
          <a:lstStyle/>
          <a:p>
            <a:r>
              <a:rPr lang="el-GR" dirty="0"/>
              <a:t>Α</a:t>
            </a:r>
            <a:r>
              <a:rPr lang="el-GR" dirty="0" smtClean="0"/>
              <a:t>ίτημα </a:t>
            </a:r>
            <a:r>
              <a:rPr lang="el-GR" dirty="0"/>
              <a:t>(</a:t>
            </a:r>
            <a:r>
              <a:rPr lang="en-US" dirty="0"/>
              <a:t>request), </a:t>
            </a:r>
            <a:r>
              <a:rPr lang="el-GR" dirty="0"/>
              <a:t>πρόταση (</a:t>
            </a:r>
            <a:r>
              <a:rPr lang="en-US" dirty="0"/>
              <a:t>proposal), </a:t>
            </a:r>
            <a:r>
              <a:rPr lang="el-GR" dirty="0"/>
              <a:t>επιβεβαίωση (</a:t>
            </a:r>
            <a:r>
              <a:rPr lang="en-US" dirty="0"/>
              <a:t>confirmation), </a:t>
            </a:r>
            <a:r>
              <a:rPr lang="el-GR" dirty="0"/>
              <a:t>άρνηση (</a:t>
            </a:r>
            <a:r>
              <a:rPr lang="en-US" dirty="0"/>
              <a:t>negation), </a:t>
            </a:r>
            <a:r>
              <a:rPr lang="el-GR" dirty="0"/>
              <a:t>επανάληψη (</a:t>
            </a:r>
            <a:r>
              <a:rPr lang="en-US" dirty="0"/>
              <a:t>repeat), </a:t>
            </a:r>
            <a:r>
              <a:rPr lang="el-GR" dirty="0"/>
              <a:t>διαδικαστικό (</a:t>
            </a:r>
            <a:r>
              <a:rPr lang="en-US" dirty="0"/>
              <a:t>procedural), </a:t>
            </a:r>
            <a:r>
              <a:rPr lang="el-GR" dirty="0"/>
              <a:t>επιβράβευση υψηλού επιπέδου (</a:t>
            </a:r>
            <a:r>
              <a:rPr lang="en-US" dirty="0"/>
              <a:t>praise academic), </a:t>
            </a:r>
            <a:r>
              <a:rPr lang="el-GR" dirty="0"/>
              <a:t>επιβράβευση χαμηλού επιπέδου (</a:t>
            </a:r>
            <a:r>
              <a:rPr lang="en-US" dirty="0"/>
              <a:t>praise </a:t>
            </a:r>
            <a:r>
              <a:rPr lang="en-US" dirty="0" err="1"/>
              <a:t>non academic</a:t>
            </a:r>
            <a:r>
              <a:rPr lang="en-US" dirty="0"/>
              <a:t>), </a:t>
            </a:r>
            <a:r>
              <a:rPr lang="el-GR" dirty="0"/>
              <a:t>κριτική με προσπάθεια (</a:t>
            </a:r>
            <a:r>
              <a:rPr lang="en-US" dirty="0"/>
              <a:t>criticism with effort), </a:t>
            </a:r>
            <a:r>
              <a:rPr lang="el-GR" dirty="0"/>
              <a:t>ήπια μη ακαδημαϊκή κριτική (</a:t>
            </a:r>
            <a:r>
              <a:rPr lang="en-US" dirty="0" err="1"/>
              <a:t>non academic</a:t>
            </a:r>
            <a:r>
              <a:rPr lang="en-US" dirty="0"/>
              <a:t> criticism-mild), </a:t>
            </a:r>
            <a:r>
              <a:rPr lang="el-GR" dirty="0"/>
              <a:t>σκληρή μη ακαδημαϊκή κριτική (</a:t>
            </a:r>
            <a:r>
              <a:rPr lang="en-US" dirty="0"/>
              <a:t>nonacademic criticism-harsh), </a:t>
            </a:r>
            <a:r>
              <a:rPr lang="el-GR" dirty="0"/>
              <a:t>εποικοδομητική ακαδημαϊκή παρέμβαση (</a:t>
            </a:r>
            <a:r>
              <a:rPr lang="en-US" dirty="0"/>
              <a:t>academic intervention-facilitative), </a:t>
            </a:r>
            <a:r>
              <a:rPr lang="el-GR" dirty="0"/>
              <a:t>αρνητική ακαδημαϊκή παρέμβαση (</a:t>
            </a:r>
            <a:r>
              <a:rPr lang="en-US" dirty="0"/>
              <a:t>academic intervention-discursive), </a:t>
            </a:r>
            <a:r>
              <a:rPr lang="el-GR" dirty="0"/>
              <a:t>δήλωση (</a:t>
            </a:r>
            <a:r>
              <a:rPr lang="en-US" dirty="0"/>
              <a:t>statement), </a:t>
            </a:r>
            <a:r>
              <a:rPr lang="el-GR" dirty="0"/>
              <a:t>εποικοδομητική δήλωση (</a:t>
            </a:r>
            <a:r>
              <a:rPr lang="en-US" dirty="0"/>
              <a:t>constructive statement), </a:t>
            </a:r>
            <a:r>
              <a:rPr lang="el-GR" dirty="0"/>
              <a:t>εμπλοκή (</a:t>
            </a:r>
            <a:r>
              <a:rPr lang="en-US" dirty="0"/>
              <a:t>engage), </a:t>
            </a:r>
            <a:r>
              <a:rPr lang="el-GR" dirty="0"/>
              <a:t>υποστήριξη (</a:t>
            </a:r>
            <a:r>
              <a:rPr lang="en-US" dirty="0"/>
              <a:t>scaffold) </a:t>
            </a:r>
            <a:r>
              <a:rPr lang="el-GR" dirty="0"/>
              <a:t>και, τέλος, καθοδήγηση (</a:t>
            </a:r>
            <a:r>
              <a:rPr lang="en-US" dirty="0"/>
              <a:t>give direction). </a:t>
            </a:r>
          </a:p>
          <a:p>
            <a:endParaRPr lang="en-US" dirty="0"/>
          </a:p>
        </p:txBody>
      </p:sp>
      <p:sp>
        <p:nvSpPr>
          <p:cNvPr id="4" name="Θέση ημερομηνίας 3"/>
          <p:cNvSpPr>
            <a:spLocks noGrp="1"/>
          </p:cNvSpPr>
          <p:nvPr>
            <p:ph type="dt" sz="half" idx="10"/>
          </p:nvPr>
        </p:nvSpPr>
        <p:spPr/>
        <p:txBody>
          <a:bodyPr/>
          <a:lstStyle/>
          <a:p>
            <a:fld id="{D8B718A1-6B46-4081-AA17-673A0A036C3F}" type="datetime1">
              <a:rPr lang="en-US" smtClean="0"/>
              <a:t>5/18/2016</a:t>
            </a:fld>
            <a:endParaRPr lang="en-US"/>
          </a:p>
        </p:txBody>
      </p:sp>
      <p:sp>
        <p:nvSpPr>
          <p:cNvPr id="5" name="Θέση υποσέλιδου 4"/>
          <p:cNvSpPr>
            <a:spLocks noGrp="1"/>
          </p:cNvSpPr>
          <p:nvPr>
            <p:ph type="ftr" sz="quarter" idx="11"/>
          </p:nvPr>
        </p:nvSpPr>
        <p:spPr/>
        <p:txBody>
          <a:bodyPr/>
          <a:lstStyle/>
          <a:p>
            <a:r>
              <a:rPr lang="el-GR" smtClean="0"/>
              <a:t>ΔΙΔΑΚΤΙΚΕΣ ΑΛΛΗΛΕΠΙΔΡΑΣΕΙΣ ΙΙ</a:t>
            </a:r>
            <a:endParaRPr lang="en-US"/>
          </a:p>
        </p:txBody>
      </p:sp>
      <p:sp>
        <p:nvSpPr>
          <p:cNvPr id="6" name="Θέση αριθμού διαφάνειας 5"/>
          <p:cNvSpPr>
            <a:spLocks noGrp="1"/>
          </p:cNvSpPr>
          <p:nvPr>
            <p:ph type="sldNum" sz="quarter" idx="12"/>
          </p:nvPr>
        </p:nvSpPr>
        <p:spPr/>
        <p:txBody>
          <a:bodyPr>
            <a:normAutofit fontScale="85000" lnSpcReduction="20000"/>
          </a:bodyPr>
          <a:lstStyle/>
          <a:p>
            <a:fld id="{89069AF5-4DA5-4322-80F4-DFBEE1369D50}" type="slidenum">
              <a:rPr lang="en-US" smtClean="0"/>
              <a:t>15</a:t>
            </a:fld>
            <a:endParaRPr lang="en-US"/>
          </a:p>
        </p:txBody>
      </p:sp>
    </p:spTree>
    <p:extLst>
      <p:ext uri="{BB962C8B-B14F-4D97-AF65-F5344CB8AC3E}">
        <p14:creationId xmlns:p14="http://schemas.microsoft.com/office/powerpoint/2010/main" val="433891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Παραδείγματα</a:t>
            </a:r>
            <a:endParaRPr lang="en-US" dirty="0"/>
          </a:p>
        </p:txBody>
      </p:sp>
      <p:sp>
        <p:nvSpPr>
          <p:cNvPr id="3" name="Θέση περιεχομένου 2"/>
          <p:cNvSpPr>
            <a:spLocks noGrp="1"/>
          </p:cNvSpPr>
          <p:nvPr>
            <p:ph sz="quarter" idx="1"/>
          </p:nvPr>
        </p:nvSpPr>
        <p:spPr>
          <a:xfrm>
            <a:off x="76200" y="1600200"/>
            <a:ext cx="8689848" cy="4724400"/>
          </a:xfrm>
        </p:spPr>
        <p:txBody>
          <a:bodyPr>
            <a:normAutofit fontScale="47500" lnSpcReduction="20000"/>
          </a:bodyPr>
          <a:lstStyle/>
          <a:p>
            <a:r>
              <a:rPr lang="el-GR" dirty="0"/>
              <a:t>Αίτημα: «πηγαίνετε να φέρετε τους μαρκαδόρους σας»</a:t>
            </a:r>
          </a:p>
          <a:p>
            <a:r>
              <a:rPr lang="el-GR" dirty="0"/>
              <a:t>Πρόταση: «για ελάτε να μας δείξετε τι φτιάξατε»</a:t>
            </a:r>
          </a:p>
          <a:p>
            <a:r>
              <a:rPr lang="el-GR" dirty="0"/>
              <a:t>Επιβεβαίωση: «ναι είναι χόρτα και κυπελάκια για να φτιάξουμε τις φωλιές»</a:t>
            </a:r>
          </a:p>
          <a:p>
            <a:r>
              <a:rPr lang="el-GR" dirty="0"/>
              <a:t>Άρνηση: «όχι δεν γίνεται να το κάνουμε αυτό τώρα»</a:t>
            </a:r>
          </a:p>
          <a:p>
            <a:r>
              <a:rPr lang="el-GR" dirty="0"/>
              <a:t>Επανάληψη: «μαύρο, λοιπόν»</a:t>
            </a:r>
          </a:p>
          <a:p>
            <a:r>
              <a:rPr lang="el-GR" dirty="0"/>
              <a:t>Διαδικαστικό: «θα βάψουμε πρώτα το χαρτόκουτο και ύστερα θα παίξουμε»</a:t>
            </a:r>
          </a:p>
          <a:p>
            <a:r>
              <a:rPr lang="el-GR" dirty="0"/>
              <a:t>Επιβράβευση υψηλού επιπέδου: «την Άνοιξη πολύ σωστά, τότε που βγαίνουν τα λουλούδια»</a:t>
            </a:r>
          </a:p>
          <a:p>
            <a:r>
              <a:rPr lang="el-GR" dirty="0"/>
              <a:t>Επιβράβευση χαμηλού επιπέδου: «μπράβο Μαρία»</a:t>
            </a:r>
          </a:p>
          <a:p>
            <a:r>
              <a:rPr lang="el-GR" dirty="0"/>
              <a:t>Κριτική με προσπάθεια: «ξέρω ότι μπορείς να τα καταφέρεις, για προσπάθησε λίγο περισσότερο»</a:t>
            </a:r>
          </a:p>
          <a:p>
            <a:r>
              <a:rPr lang="el-GR" dirty="0"/>
              <a:t>Ήπια μη ακαδημαϊκή κριτική: «Νίκο κάθισε ήσυχα»</a:t>
            </a:r>
          </a:p>
          <a:p>
            <a:r>
              <a:rPr lang="el-GR" dirty="0"/>
              <a:t>Σκληρή μη ακαδημαϊκή κριτική: «Μαρία σταμάτα να μιλάς, αρκετά υπέφερα μαζί σου»</a:t>
            </a:r>
          </a:p>
          <a:p>
            <a:r>
              <a:rPr lang="el-GR" dirty="0"/>
              <a:t>Εποικοδομητική  ακαδημαϊκή παρέμβαση: «για προσπάθησε άλλη μια φορά Γιάννη»</a:t>
            </a:r>
          </a:p>
          <a:p>
            <a:r>
              <a:rPr lang="el-GR" dirty="0"/>
              <a:t>Αρνητική ακαδημαϊκή παρέμβαση: «για να δω τι έκανες, λάθος, είναι δεκατέσσερα» </a:t>
            </a:r>
          </a:p>
          <a:p>
            <a:r>
              <a:rPr lang="el-GR" dirty="0"/>
              <a:t>Δήλωση: «Σήμερα θα φτιάξουμε κούκλες» </a:t>
            </a:r>
          </a:p>
          <a:p>
            <a:r>
              <a:rPr lang="el-GR" dirty="0"/>
              <a:t>Εποικοδομητική δήλωση: «θα βάλεις σε κύκλο αυτά που μας κάνουν καλό μόνο» </a:t>
            </a:r>
          </a:p>
          <a:p>
            <a:r>
              <a:rPr lang="el-GR" dirty="0"/>
              <a:t>Εμπλοκή: «έλα Γιώργο, να μας δείξεις τι μήνα έχουμε σήμερα» </a:t>
            </a:r>
          </a:p>
          <a:p>
            <a:r>
              <a:rPr lang="el-GR" dirty="0"/>
              <a:t>Υποστήριξη: «εγώ θα σε βοηθήσω, κοίτα πως το δείχνει εδώ»</a:t>
            </a:r>
          </a:p>
          <a:p>
            <a:r>
              <a:rPr lang="el-GR" dirty="0"/>
              <a:t>Καθοδήγηση: «πρώτα βάλε κόλα και μετά πάτα το με το χεράκι σου να κολλήσει»</a:t>
            </a:r>
          </a:p>
          <a:p>
            <a:endParaRPr lang="en-US" dirty="0"/>
          </a:p>
        </p:txBody>
      </p:sp>
      <p:sp>
        <p:nvSpPr>
          <p:cNvPr id="4" name="Θέση ημερομηνίας 3"/>
          <p:cNvSpPr>
            <a:spLocks noGrp="1"/>
          </p:cNvSpPr>
          <p:nvPr>
            <p:ph type="dt" sz="half" idx="10"/>
          </p:nvPr>
        </p:nvSpPr>
        <p:spPr/>
        <p:txBody>
          <a:bodyPr/>
          <a:lstStyle/>
          <a:p>
            <a:fld id="{16791C0A-6F01-4552-A385-1F824FB9C6E8}" type="datetime1">
              <a:rPr lang="en-US" smtClean="0"/>
              <a:t>5/18/2016</a:t>
            </a:fld>
            <a:endParaRPr lang="en-US"/>
          </a:p>
        </p:txBody>
      </p:sp>
      <p:sp>
        <p:nvSpPr>
          <p:cNvPr id="5" name="Θέση υποσέλιδου 4"/>
          <p:cNvSpPr>
            <a:spLocks noGrp="1"/>
          </p:cNvSpPr>
          <p:nvPr>
            <p:ph type="ftr" sz="quarter" idx="11"/>
          </p:nvPr>
        </p:nvSpPr>
        <p:spPr/>
        <p:txBody>
          <a:bodyPr/>
          <a:lstStyle/>
          <a:p>
            <a:r>
              <a:rPr lang="el-GR" smtClean="0"/>
              <a:t>ΔΙΔΑΚΤΙΚΕΣ ΑΛΛΗΛΕΠΙΔΡΑΣΕΙΣ ΙΙ</a:t>
            </a:r>
            <a:endParaRPr lang="en-US"/>
          </a:p>
        </p:txBody>
      </p:sp>
      <p:sp>
        <p:nvSpPr>
          <p:cNvPr id="6" name="Θέση αριθμού διαφάνειας 5"/>
          <p:cNvSpPr>
            <a:spLocks noGrp="1"/>
          </p:cNvSpPr>
          <p:nvPr>
            <p:ph type="sldNum" sz="quarter" idx="12"/>
          </p:nvPr>
        </p:nvSpPr>
        <p:spPr/>
        <p:txBody>
          <a:bodyPr>
            <a:normAutofit fontScale="85000" lnSpcReduction="20000"/>
          </a:bodyPr>
          <a:lstStyle/>
          <a:p>
            <a:fld id="{89069AF5-4DA5-4322-80F4-DFBEE1369D50}" type="slidenum">
              <a:rPr lang="en-US" smtClean="0"/>
              <a:t>16</a:t>
            </a:fld>
            <a:endParaRPr lang="en-US"/>
          </a:p>
        </p:txBody>
      </p:sp>
    </p:spTree>
    <p:extLst>
      <p:ext uri="{BB962C8B-B14F-4D97-AF65-F5344CB8AC3E}">
        <p14:creationId xmlns:p14="http://schemas.microsoft.com/office/powerpoint/2010/main" val="15878976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3200" b="1" dirty="0">
                <a:solidFill>
                  <a:srgbClr val="775F55"/>
                </a:solidFill>
              </a:rPr>
              <a:t>Η </a:t>
            </a:r>
            <a:r>
              <a:rPr lang="el-GR" sz="3200" b="1" dirty="0" smtClean="0">
                <a:solidFill>
                  <a:srgbClr val="775F55"/>
                </a:solidFill>
              </a:rPr>
              <a:t>συμμετοχή </a:t>
            </a:r>
            <a:r>
              <a:rPr lang="el-GR" sz="3200" b="1" dirty="0">
                <a:solidFill>
                  <a:srgbClr val="775F55"/>
                </a:solidFill>
              </a:rPr>
              <a:t>των παιδιών σε διαδικασίες επικοινωνίας</a:t>
            </a:r>
            <a:endParaRPr lang="en-US" dirty="0"/>
          </a:p>
        </p:txBody>
      </p:sp>
      <p:sp>
        <p:nvSpPr>
          <p:cNvPr id="3" name="Θέση περιεχομένου 2"/>
          <p:cNvSpPr>
            <a:spLocks noGrp="1"/>
          </p:cNvSpPr>
          <p:nvPr>
            <p:ph sz="quarter" idx="1"/>
          </p:nvPr>
        </p:nvSpPr>
        <p:spPr>
          <a:xfrm>
            <a:off x="228600" y="1600200"/>
            <a:ext cx="8537448" cy="5257800"/>
          </a:xfrm>
        </p:spPr>
        <p:txBody>
          <a:bodyPr>
            <a:normAutofit fontScale="85000" lnSpcReduction="20000"/>
          </a:bodyPr>
          <a:lstStyle/>
          <a:p>
            <a:r>
              <a:rPr lang="el-GR" dirty="0"/>
              <a:t>Ο </a:t>
            </a:r>
            <a:r>
              <a:rPr lang="el-GR" dirty="0" err="1"/>
              <a:t>Rogoff</a:t>
            </a:r>
            <a:r>
              <a:rPr lang="el-GR" dirty="0"/>
              <a:t> (1990) προτείνει ότι η συμμετοχή των παιδιών σε διαδικασίες επικοινωνίας είναι το θεμέλιο πάνω στο οποίο κτίζουν τον τρόπο με τον οποίο μαθαίνουν να κατανοούν. </a:t>
            </a:r>
            <a:endParaRPr lang="el-GR" dirty="0" smtClean="0"/>
          </a:p>
          <a:p>
            <a:r>
              <a:rPr lang="el-GR" dirty="0" smtClean="0"/>
              <a:t>Καθώς </a:t>
            </a:r>
            <a:r>
              <a:rPr lang="el-GR" dirty="0"/>
              <a:t>τα παιδιά συμμετέχουν σε καθημερινές δραστηριότητες, προσαρμόζονται με την έννοια της κοινωνικοποίησης και ενσωματώνουν ικανότητες και απόψεις για την κοινωνία τους. </a:t>
            </a:r>
            <a:endParaRPr lang="el-GR" dirty="0" smtClean="0"/>
          </a:p>
          <a:p>
            <a:r>
              <a:rPr lang="el-GR" dirty="0" smtClean="0"/>
              <a:t>Καθώς</a:t>
            </a:r>
            <a:r>
              <a:rPr lang="el-GR" dirty="0"/>
              <a:t>, επίσης, οι εκπαιδευτικοί ή οι συνομήλικοι βοηθούν τα παιδιά στην επίλυση προβλημάτων, τα ίδια τα παιδιά εμπλέκονται με τις απόψεις και τις κατανοήσεις των ικανών συνεργατών τους, κατά τη διαδικασία της ‘διεύρυνσης’ του μυαλού τους για να βρουν κοινά σημεία. </a:t>
            </a:r>
            <a:endParaRPr lang="el-GR" dirty="0" smtClean="0"/>
          </a:p>
          <a:p>
            <a:r>
              <a:rPr lang="el-GR" dirty="0" smtClean="0"/>
              <a:t>Έτσι</a:t>
            </a:r>
            <a:r>
              <a:rPr lang="el-GR" dirty="0"/>
              <a:t>, καθώς συνεργάζονται και διαφωνούν με άλλους, λαμβάνουν υπόψη του νέες εναλλακτικές και αναδιατυπώνουν τις ιδέες τους για την επικοινωνία και τον τρόπο πειθούς. </a:t>
            </a:r>
            <a:endParaRPr lang="en-US" dirty="0"/>
          </a:p>
        </p:txBody>
      </p:sp>
      <p:sp>
        <p:nvSpPr>
          <p:cNvPr id="4" name="Θέση ημερομηνίας 3"/>
          <p:cNvSpPr>
            <a:spLocks noGrp="1"/>
          </p:cNvSpPr>
          <p:nvPr>
            <p:ph type="dt" sz="half" idx="10"/>
          </p:nvPr>
        </p:nvSpPr>
        <p:spPr/>
        <p:txBody>
          <a:bodyPr/>
          <a:lstStyle/>
          <a:p>
            <a:fld id="{4C9A733C-1D27-43FC-A02F-B7F991721739}" type="datetime1">
              <a:rPr lang="en-US" smtClean="0"/>
              <a:t>5/18/2016</a:t>
            </a:fld>
            <a:endParaRPr lang="en-US"/>
          </a:p>
        </p:txBody>
      </p:sp>
      <p:sp>
        <p:nvSpPr>
          <p:cNvPr id="5" name="Θέση υποσέλιδου 4"/>
          <p:cNvSpPr>
            <a:spLocks noGrp="1"/>
          </p:cNvSpPr>
          <p:nvPr>
            <p:ph type="ftr" sz="quarter" idx="11"/>
          </p:nvPr>
        </p:nvSpPr>
        <p:spPr/>
        <p:txBody>
          <a:bodyPr/>
          <a:lstStyle/>
          <a:p>
            <a:r>
              <a:rPr lang="el-GR" smtClean="0"/>
              <a:t>ΔΙΔΑΚΤΙΚΕΣ ΑΛΛΗΛΕΠΙΔΡΑΣΕΙΣ ΙΙ</a:t>
            </a:r>
            <a:endParaRPr lang="en-US"/>
          </a:p>
        </p:txBody>
      </p:sp>
      <p:sp>
        <p:nvSpPr>
          <p:cNvPr id="6" name="Θέση αριθμού διαφάνειας 5"/>
          <p:cNvSpPr>
            <a:spLocks noGrp="1"/>
          </p:cNvSpPr>
          <p:nvPr>
            <p:ph type="sldNum" sz="quarter" idx="12"/>
          </p:nvPr>
        </p:nvSpPr>
        <p:spPr/>
        <p:txBody>
          <a:bodyPr>
            <a:normAutofit fontScale="85000" lnSpcReduction="20000"/>
          </a:bodyPr>
          <a:lstStyle/>
          <a:p>
            <a:fld id="{89069AF5-4DA5-4322-80F4-DFBEE1369D50}" type="slidenum">
              <a:rPr lang="en-US" smtClean="0"/>
              <a:t>17</a:t>
            </a:fld>
            <a:endParaRPr lang="en-US"/>
          </a:p>
        </p:txBody>
      </p:sp>
    </p:spTree>
    <p:extLst>
      <p:ext uri="{BB962C8B-B14F-4D97-AF65-F5344CB8AC3E}">
        <p14:creationId xmlns:p14="http://schemas.microsoft.com/office/powerpoint/2010/main" val="5230368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smtClean="0"/>
              <a:t>Επίπεδα συζητήσεων</a:t>
            </a:r>
            <a:endParaRPr lang="en-US" sz="3200" b="1" dirty="0"/>
          </a:p>
        </p:txBody>
      </p:sp>
      <p:sp>
        <p:nvSpPr>
          <p:cNvPr id="3" name="Θέση περιεχομένου 2"/>
          <p:cNvSpPr>
            <a:spLocks noGrp="1"/>
          </p:cNvSpPr>
          <p:nvPr>
            <p:ph sz="quarter" idx="1"/>
          </p:nvPr>
        </p:nvSpPr>
        <p:spPr/>
        <p:txBody>
          <a:bodyPr>
            <a:normAutofit fontScale="77500" lnSpcReduction="20000"/>
          </a:bodyPr>
          <a:lstStyle/>
          <a:p>
            <a:r>
              <a:rPr lang="el-GR" dirty="0"/>
              <a:t>Για την </a:t>
            </a:r>
            <a:r>
              <a:rPr lang="el-GR" dirty="0" err="1"/>
              <a:t>Massey</a:t>
            </a:r>
            <a:r>
              <a:rPr lang="el-GR" dirty="0"/>
              <a:t> (2004) υπάρχουν τέσσερα επίπεδα της αφηρημένης γλώσσας που μπορούν να ενσωματωθούν στις συζητήσεις εκπαιδευτικών-παιδιών. </a:t>
            </a:r>
            <a:endParaRPr lang="el-GR" dirty="0" smtClean="0"/>
          </a:p>
          <a:p>
            <a:r>
              <a:rPr lang="el-GR" b="1" dirty="0" smtClean="0">
                <a:solidFill>
                  <a:srgbClr val="FF0000"/>
                </a:solidFill>
              </a:rPr>
              <a:t>Επίπεδο </a:t>
            </a:r>
            <a:r>
              <a:rPr lang="el-GR" b="1" dirty="0">
                <a:solidFill>
                  <a:srgbClr val="FF0000"/>
                </a:solidFill>
              </a:rPr>
              <a:t>Ι</a:t>
            </a:r>
            <a:r>
              <a:rPr lang="el-GR" dirty="0"/>
              <a:t>: ταιριάζοντας την αντίληψη, είναι το χαμηλότερο επίπεδο της πολυπλοκότητας, επικεντρώνεται στα βασικά και περιλαμβάνει ονομασίες και τοποθετήσεις αντικειμένων και χαρακτήρων. Για παράδειγμα, ο εκπαιδευτικός μπορεί να δείξει ένα αντικείμενο και να ρωτήσει «τι είναι αυτό;» ή να πει στο παιδί «βρες το σκύλο στο βιβλίο». </a:t>
            </a:r>
            <a:endParaRPr lang="el-GR" dirty="0" smtClean="0"/>
          </a:p>
          <a:p>
            <a:r>
              <a:rPr lang="el-GR" b="1" dirty="0" smtClean="0">
                <a:solidFill>
                  <a:srgbClr val="FF0000"/>
                </a:solidFill>
              </a:rPr>
              <a:t>Επίπεδο </a:t>
            </a:r>
            <a:r>
              <a:rPr lang="el-GR" b="1" dirty="0">
                <a:solidFill>
                  <a:srgbClr val="FF0000"/>
                </a:solidFill>
              </a:rPr>
              <a:t>ΙΙ</a:t>
            </a:r>
            <a:r>
              <a:rPr lang="el-GR" dirty="0"/>
              <a:t>: επιλεκτική ανάλυση/ολοκλήρωση της αντίληψης, εστιάζει στην περιγραφή και την ανάκληση. Παραδείγματα ερωτήσεων και προσταγών αυτού του επιπέδου ζητούν από τα παιδιά να συμπληρώσουν τα κενά των προτάσεων όπως «η κάμπια γίνεται _____» ή να ρωτάνε τα παιδιά « τι συστατικά χρησιμοποιήσαμε για να φτιάξουμε τα μπισκότα;». </a:t>
            </a:r>
            <a:endParaRPr lang="en-US" dirty="0"/>
          </a:p>
        </p:txBody>
      </p:sp>
      <p:sp>
        <p:nvSpPr>
          <p:cNvPr id="4" name="Θέση ημερομηνίας 3"/>
          <p:cNvSpPr>
            <a:spLocks noGrp="1"/>
          </p:cNvSpPr>
          <p:nvPr>
            <p:ph type="dt" sz="half" idx="10"/>
          </p:nvPr>
        </p:nvSpPr>
        <p:spPr/>
        <p:txBody>
          <a:bodyPr/>
          <a:lstStyle/>
          <a:p>
            <a:fld id="{AB5F8782-0530-45B5-902B-24050ECC7D12}" type="datetime1">
              <a:rPr lang="en-US" smtClean="0"/>
              <a:t>5/18/2016</a:t>
            </a:fld>
            <a:endParaRPr lang="en-US"/>
          </a:p>
        </p:txBody>
      </p:sp>
      <p:sp>
        <p:nvSpPr>
          <p:cNvPr id="5" name="Θέση υποσέλιδου 4"/>
          <p:cNvSpPr>
            <a:spLocks noGrp="1"/>
          </p:cNvSpPr>
          <p:nvPr>
            <p:ph type="ftr" sz="quarter" idx="11"/>
          </p:nvPr>
        </p:nvSpPr>
        <p:spPr/>
        <p:txBody>
          <a:bodyPr/>
          <a:lstStyle/>
          <a:p>
            <a:r>
              <a:rPr lang="el-GR" smtClean="0"/>
              <a:t>ΔΙΔΑΚΤΙΚΕΣ ΑΛΛΗΛΕΠΙΔΡΑΣΕΙΣ ΙΙ</a:t>
            </a:r>
            <a:endParaRPr lang="en-US"/>
          </a:p>
        </p:txBody>
      </p:sp>
      <p:sp>
        <p:nvSpPr>
          <p:cNvPr id="6" name="Θέση αριθμού διαφάνειας 5"/>
          <p:cNvSpPr>
            <a:spLocks noGrp="1"/>
          </p:cNvSpPr>
          <p:nvPr>
            <p:ph type="sldNum" sz="quarter" idx="12"/>
          </p:nvPr>
        </p:nvSpPr>
        <p:spPr/>
        <p:txBody>
          <a:bodyPr>
            <a:normAutofit fontScale="85000" lnSpcReduction="20000"/>
          </a:bodyPr>
          <a:lstStyle/>
          <a:p>
            <a:fld id="{89069AF5-4DA5-4322-80F4-DFBEE1369D50}" type="slidenum">
              <a:rPr lang="en-US" smtClean="0"/>
              <a:t>18</a:t>
            </a:fld>
            <a:endParaRPr lang="en-US"/>
          </a:p>
        </p:txBody>
      </p:sp>
    </p:spTree>
    <p:extLst>
      <p:ext uri="{BB962C8B-B14F-4D97-AF65-F5344CB8AC3E}">
        <p14:creationId xmlns:p14="http://schemas.microsoft.com/office/powerpoint/2010/main" val="30337896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b="1" dirty="0">
                <a:solidFill>
                  <a:srgbClr val="775F55"/>
                </a:solidFill>
              </a:rPr>
              <a:t>Επίπεδα συζητήσεων</a:t>
            </a:r>
            <a:endParaRPr lang="en-US" dirty="0"/>
          </a:p>
        </p:txBody>
      </p:sp>
      <p:sp>
        <p:nvSpPr>
          <p:cNvPr id="3" name="Θέση περιεχομένου 2"/>
          <p:cNvSpPr>
            <a:spLocks noGrp="1"/>
          </p:cNvSpPr>
          <p:nvPr>
            <p:ph sz="quarter" idx="1"/>
          </p:nvPr>
        </p:nvSpPr>
        <p:spPr/>
        <p:txBody>
          <a:bodyPr>
            <a:normAutofit fontScale="77500" lnSpcReduction="20000"/>
          </a:bodyPr>
          <a:lstStyle/>
          <a:p>
            <a:r>
              <a:rPr lang="el-GR" b="1" dirty="0">
                <a:solidFill>
                  <a:srgbClr val="FF0000"/>
                </a:solidFill>
              </a:rPr>
              <a:t>Επίπεδο ΙΙΙ</a:t>
            </a:r>
            <a:r>
              <a:rPr lang="el-GR" dirty="0"/>
              <a:t>: αναδιάταξη ή διεξαγωγή συμπερασμάτων της αντίληψης, ασχολείται με το να συνοψίζει, καθορίζει, συγκρίνει, να αντιπαραβάλλει και να παρέχει αποφάσεις. Μετά από μια αφήγηση ιστορίας από τον εκπαιδευτικό μπορεί να ρωτήσει «πως νομίζετε ότι μπορεί να ένιωσε ο Γιάννης όταν είδε ότι έλειπε το αγαπημένο του αυτοκινητάκι;». </a:t>
            </a:r>
            <a:endParaRPr lang="el-GR" dirty="0" smtClean="0"/>
          </a:p>
          <a:p>
            <a:r>
              <a:rPr lang="el-GR" b="1" dirty="0" smtClean="0">
                <a:solidFill>
                  <a:srgbClr val="FF0000"/>
                </a:solidFill>
              </a:rPr>
              <a:t>Επίπεδο </a:t>
            </a:r>
            <a:r>
              <a:rPr lang="el-GR" b="1" dirty="0">
                <a:solidFill>
                  <a:srgbClr val="FF0000"/>
                </a:solidFill>
              </a:rPr>
              <a:t>ΙV</a:t>
            </a:r>
            <a:r>
              <a:rPr lang="el-GR" dirty="0"/>
              <a:t>: αιτιολόγηση της αντίληψης, περιλαμβάνει προβλέψεις, επίλυση προβλημάτων και επεξήγηση εννοιών. Για παράδειγμα, «πως νομίζεις ότι θα προσπαθήσει το ποντίκι να ξεφύγει από την γάτα;». Κάθε εκπαιδευτικός της προσχολικής εκπαίδευσης θα πρέπει να εμπλέκει τα παιδιά στα διαφορετικά επίπεδα της ομιλίας που προάγει τη νόηση, επικεντρώνοντας την προσοχή του στην ισορροπία μεταξύ χαμηλού επιπέδου πολυπλοκότητας και υψηλού επιπέδου πολυπλοκότητας (</a:t>
            </a:r>
            <a:r>
              <a:rPr lang="el-GR" dirty="0" err="1"/>
              <a:t>Massey</a:t>
            </a:r>
            <a:r>
              <a:rPr lang="el-GR" dirty="0"/>
              <a:t>, 2004). </a:t>
            </a:r>
            <a:endParaRPr lang="en-US" dirty="0"/>
          </a:p>
        </p:txBody>
      </p:sp>
      <p:sp>
        <p:nvSpPr>
          <p:cNvPr id="4" name="Θέση ημερομηνίας 3"/>
          <p:cNvSpPr>
            <a:spLocks noGrp="1"/>
          </p:cNvSpPr>
          <p:nvPr>
            <p:ph type="dt" sz="half" idx="10"/>
          </p:nvPr>
        </p:nvSpPr>
        <p:spPr/>
        <p:txBody>
          <a:bodyPr/>
          <a:lstStyle/>
          <a:p>
            <a:fld id="{57F1022A-37CC-407E-89A7-FFC48F6BF4B7}" type="datetime1">
              <a:rPr lang="en-US" smtClean="0"/>
              <a:t>5/18/2016</a:t>
            </a:fld>
            <a:endParaRPr lang="en-US"/>
          </a:p>
        </p:txBody>
      </p:sp>
      <p:sp>
        <p:nvSpPr>
          <p:cNvPr id="5" name="Θέση υποσέλιδου 4"/>
          <p:cNvSpPr>
            <a:spLocks noGrp="1"/>
          </p:cNvSpPr>
          <p:nvPr>
            <p:ph type="ftr" sz="quarter" idx="11"/>
          </p:nvPr>
        </p:nvSpPr>
        <p:spPr/>
        <p:txBody>
          <a:bodyPr/>
          <a:lstStyle/>
          <a:p>
            <a:r>
              <a:rPr lang="el-GR" smtClean="0"/>
              <a:t>ΔΙΔΑΚΤΙΚΕΣ ΑΛΛΗΛΕΠΙΔΡΑΣΕΙΣ ΙΙ</a:t>
            </a:r>
            <a:endParaRPr lang="en-US"/>
          </a:p>
        </p:txBody>
      </p:sp>
      <p:sp>
        <p:nvSpPr>
          <p:cNvPr id="6" name="Θέση αριθμού διαφάνειας 5"/>
          <p:cNvSpPr>
            <a:spLocks noGrp="1"/>
          </p:cNvSpPr>
          <p:nvPr>
            <p:ph type="sldNum" sz="quarter" idx="12"/>
          </p:nvPr>
        </p:nvSpPr>
        <p:spPr/>
        <p:txBody>
          <a:bodyPr>
            <a:normAutofit fontScale="85000" lnSpcReduction="20000"/>
          </a:bodyPr>
          <a:lstStyle/>
          <a:p>
            <a:fld id="{89069AF5-4DA5-4322-80F4-DFBEE1369D50}" type="slidenum">
              <a:rPr lang="en-US" smtClean="0"/>
              <a:t>19</a:t>
            </a:fld>
            <a:endParaRPr lang="en-US"/>
          </a:p>
        </p:txBody>
      </p:sp>
    </p:spTree>
    <p:extLst>
      <p:ext uri="{BB962C8B-B14F-4D97-AF65-F5344CB8AC3E}">
        <p14:creationId xmlns:p14="http://schemas.microsoft.com/office/powerpoint/2010/main" val="417706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ΤΑ ΒΑΣΙΚΑ ΧΑΡΑΚΤΗΡΙΣΤΙΚΑ ΜΙΑΣ ΕΠΙΤΥΧΗΜΕΝΗΣ ΑΛΛΗΛΕΠΙΔΡΑΣΗΣ</a:t>
            </a:r>
            <a:endParaRPr lang="en-US" dirty="0"/>
          </a:p>
        </p:txBody>
      </p:sp>
      <p:sp>
        <p:nvSpPr>
          <p:cNvPr id="3" name="Θέση περιεχομένου 2"/>
          <p:cNvSpPr>
            <a:spLocks noGrp="1"/>
          </p:cNvSpPr>
          <p:nvPr>
            <p:ph sz="quarter" idx="1"/>
          </p:nvPr>
        </p:nvSpPr>
        <p:spPr>
          <a:xfrm>
            <a:off x="228600" y="1600200"/>
            <a:ext cx="8537448" cy="5105400"/>
          </a:xfrm>
        </p:spPr>
        <p:txBody>
          <a:bodyPr>
            <a:normAutofit lnSpcReduction="10000"/>
          </a:bodyPr>
          <a:lstStyle/>
          <a:p>
            <a:r>
              <a:rPr lang="el-GR" dirty="0"/>
              <a:t>Μια επιτυχημένη αλληλεπίδραση είναι δυνατόν να πραγματοποιηθεί κάτω  από συγκεκριμένες συνθήκες. Αυτές οι συνθήκες, σύμφωνα με τον </a:t>
            </a:r>
            <a:r>
              <a:rPr lang="el-GR" dirty="0" err="1"/>
              <a:t>Dreikurs</a:t>
            </a:r>
            <a:r>
              <a:rPr lang="el-GR" dirty="0"/>
              <a:t> και τους συνεργάτες του (</a:t>
            </a:r>
            <a:r>
              <a:rPr lang="el-GR" dirty="0" err="1"/>
              <a:t>Elliot</a:t>
            </a:r>
            <a:r>
              <a:rPr lang="el-GR" dirty="0"/>
              <a:t> &amp; </a:t>
            </a:r>
            <a:r>
              <a:rPr lang="el-GR" dirty="0" err="1"/>
              <a:t>Kratochwill</a:t>
            </a:r>
            <a:r>
              <a:rPr lang="el-GR" dirty="0"/>
              <a:t> &amp; </a:t>
            </a:r>
            <a:r>
              <a:rPr lang="el-GR" dirty="0" err="1"/>
              <a:t>Littlefield</a:t>
            </a:r>
            <a:r>
              <a:rPr lang="el-GR" dirty="0"/>
              <a:t> </a:t>
            </a:r>
            <a:r>
              <a:rPr lang="el-GR" dirty="0" err="1"/>
              <a:t>Cook</a:t>
            </a:r>
            <a:r>
              <a:rPr lang="el-GR" dirty="0"/>
              <a:t> &amp; </a:t>
            </a:r>
            <a:r>
              <a:rPr lang="el-GR" dirty="0" err="1"/>
              <a:t>Travers</a:t>
            </a:r>
            <a:r>
              <a:rPr lang="el-GR" dirty="0"/>
              <a:t>, 2008), είναι η ύπαρξη εσωτερικής ελευθερίας τόσο από την πλευρά των μαθητών όσο και από την πλευρά του δασκάλου, η οποία θα πηγάζει μέσα από τη μεταξύ τους συνεργασία, από την αποδοχή της υπευθυνότητας, από τον ειλικρινή διάλογο, από τον αμοιβαίο σεβασμό και από τους κοινούς κανόνες συμπεριφοράς. </a:t>
            </a:r>
            <a:endParaRPr lang="en-US" dirty="0"/>
          </a:p>
        </p:txBody>
      </p:sp>
      <p:sp>
        <p:nvSpPr>
          <p:cNvPr id="4" name="Θέση ημερομηνίας 3"/>
          <p:cNvSpPr>
            <a:spLocks noGrp="1"/>
          </p:cNvSpPr>
          <p:nvPr>
            <p:ph type="dt" sz="half" idx="10"/>
          </p:nvPr>
        </p:nvSpPr>
        <p:spPr/>
        <p:txBody>
          <a:bodyPr/>
          <a:lstStyle/>
          <a:p>
            <a:fld id="{60BDA550-509B-4FE9-A6AD-F2146537B345}" type="datetime1">
              <a:rPr lang="en-US" smtClean="0"/>
              <a:t>5/18/2016</a:t>
            </a:fld>
            <a:endParaRPr lang="en-US"/>
          </a:p>
        </p:txBody>
      </p:sp>
      <p:sp>
        <p:nvSpPr>
          <p:cNvPr id="5" name="Θέση υποσέλιδου 4"/>
          <p:cNvSpPr>
            <a:spLocks noGrp="1"/>
          </p:cNvSpPr>
          <p:nvPr>
            <p:ph type="ftr" sz="quarter" idx="11"/>
          </p:nvPr>
        </p:nvSpPr>
        <p:spPr/>
        <p:txBody>
          <a:bodyPr/>
          <a:lstStyle/>
          <a:p>
            <a:r>
              <a:rPr lang="el-GR" smtClean="0"/>
              <a:t>ΔΙΔΑΚΤΙΚΕΣ ΑΛΛΗΛΕΠΙΔΡΑΣΕΙΣ ΙΙ</a:t>
            </a:r>
            <a:endParaRPr lang="en-US"/>
          </a:p>
        </p:txBody>
      </p:sp>
      <p:sp>
        <p:nvSpPr>
          <p:cNvPr id="6" name="Θέση αριθμού διαφάνειας 5"/>
          <p:cNvSpPr>
            <a:spLocks noGrp="1"/>
          </p:cNvSpPr>
          <p:nvPr>
            <p:ph type="sldNum" sz="quarter" idx="12"/>
          </p:nvPr>
        </p:nvSpPr>
        <p:spPr/>
        <p:txBody>
          <a:bodyPr>
            <a:normAutofit fontScale="85000" lnSpcReduction="20000"/>
          </a:bodyPr>
          <a:lstStyle/>
          <a:p>
            <a:fld id="{89069AF5-4DA5-4322-80F4-DFBEE1369D50}" type="slidenum">
              <a:rPr lang="en-US" smtClean="0"/>
              <a:t>2</a:t>
            </a:fld>
            <a:endParaRPr lang="en-US"/>
          </a:p>
        </p:txBody>
      </p:sp>
    </p:spTree>
    <p:extLst>
      <p:ext uri="{BB962C8B-B14F-4D97-AF65-F5344CB8AC3E}">
        <p14:creationId xmlns:p14="http://schemas.microsoft.com/office/powerpoint/2010/main" val="38465241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400" b="1" dirty="0" smtClean="0"/>
              <a:t>Ερωτήσεις που εστιάζουν στο μαθηματικό περιεχόμενο</a:t>
            </a:r>
            <a:endParaRPr lang="en-US" sz="2400" b="1" dirty="0"/>
          </a:p>
        </p:txBody>
      </p:sp>
      <p:sp>
        <p:nvSpPr>
          <p:cNvPr id="3" name="Θέση περιεχομένου 2"/>
          <p:cNvSpPr>
            <a:spLocks noGrp="1"/>
          </p:cNvSpPr>
          <p:nvPr>
            <p:ph sz="quarter" idx="1"/>
          </p:nvPr>
        </p:nvSpPr>
        <p:spPr>
          <a:xfrm>
            <a:off x="381000" y="1600200"/>
            <a:ext cx="8458200" cy="5059363"/>
          </a:xfrm>
        </p:spPr>
        <p:txBody>
          <a:bodyPr>
            <a:normAutofit fontScale="70000" lnSpcReduction="20000"/>
          </a:bodyPr>
          <a:lstStyle/>
          <a:p>
            <a:r>
              <a:rPr lang="el-GR" b="1" dirty="0" smtClean="0"/>
              <a:t>Ερωτήσεις που αναφέρονται στον ορισμό μιας έννοιας</a:t>
            </a:r>
            <a:r>
              <a:rPr lang="el-GR" dirty="0" smtClean="0"/>
              <a:t> [ΟΡ]: Ο δάσκαλος ζητάει από το μαθητή να ορίσει μια έννοια.</a:t>
            </a:r>
          </a:p>
          <a:p>
            <a:pPr marL="0" indent="0">
              <a:buNone/>
            </a:pPr>
            <a:r>
              <a:rPr lang="el-GR" dirty="0" smtClean="0"/>
              <a:t>Ενδεικτικά παραδείγματα:</a:t>
            </a:r>
          </a:p>
          <a:p>
            <a:pPr marL="0" indent="0">
              <a:buNone/>
            </a:pPr>
            <a:r>
              <a:rPr lang="el-GR" dirty="0" smtClean="0"/>
              <a:t>1.Ε: Ποιες γωνίες Κυριάκο λέγονται </a:t>
            </a:r>
            <a:r>
              <a:rPr lang="el-GR" dirty="0" err="1" smtClean="0"/>
              <a:t>κατακορυφήν</a:t>
            </a:r>
            <a:r>
              <a:rPr lang="el-GR" dirty="0" smtClean="0"/>
              <a:t>;</a:t>
            </a:r>
          </a:p>
          <a:p>
            <a:pPr marL="0" indent="0">
              <a:buNone/>
            </a:pPr>
            <a:r>
              <a:rPr lang="el-GR" dirty="0" smtClean="0"/>
              <a:t>2.Ε: Τι είναι παραλληλόγραμμο;</a:t>
            </a:r>
          </a:p>
          <a:p>
            <a:r>
              <a:rPr lang="el-GR" b="1" dirty="0" smtClean="0"/>
              <a:t>Ερωτήσεις που αναφέρονται στην αναγνώριση μιας έννοιας </a:t>
            </a:r>
            <a:r>
              <a:rPr lang="el-GR" dirty="0" smtClean="0"/>
              <a:t>[ΑΝΑΓ]: Ο δάσκαλος ζητάει από το μαθητή να αναγνωρίσει μία έννοια.</a:t>
            </a:r>
          </a:p>
          <a:p>
            <a:pPr marL="0" indent="0">
              <a:buNone/>
            </a:pPr>
            <a:r>
              <a:rPr lang="el-GR" dirty="0" smtClean="0"/>
              <a:t>Ενδεικτικά παραδείγματα:</a:t>
            </a:r>
          </a:p>
          <a:p>
            <a:pPr marL="0" indent="0">
              <a:buNone/>
            </a:pPr>
            <a:r>
              <a:rPr lang="el-GR" dirty="0" smtClean="0"/>
              <a:t>1.Ε: Η α με ποια είναι </a:t>
            </a:r>
            <a:r>
              <a:rPr lang="el-GR" dirty="0" err="1" smtClean="0"/>
              <a:t>κατακορυφήν</a:t>
            </a:r>
            <a:r>
              <a:rPr lang="el-GR" dirty="0" smtClean="0"/>
              <a:t>;</a:t>
            </a:r>
          </a:p>
          <a:p>
            <a:pPr marL="0" indent="0">
              <a:buNone/>
            </a:pPr>
            <a:r>
              <a:rPr lang="el-GR" dirty="0" smtClean="0"/>
              <a:t>2.Ε: Μπορείς να μου βρεις μία της ω εντός εκτός και επί τα αυτά; </a:t>
            </a:r>
          </a:p>
          <a:p>
            <a:pPr marL="0" indent="0">
              <a:buNone/>
            </a:pPr>
            <a:r>
              <a:rPr lang="el-GR" b="1" dirty="0" smtClean="0"/>
              <a:t>Ερωτήσεις που αναφέρονται στη σημασία μιας έννοιας </a:t>
            </a:r>
            <a:r>
              <a:rPr lang="el-GR" dirty="0" smtClean="0"/>
              <a:t>[ΣΗΜ]: Ο δάσκαλος ζητάει από το μαθητή να αναφερθεί στο τι σημαίνει μια συγκεκριμένη έννοια.</a:t>
            </a:r>
          </a:p>
          <a:p>
            <a:pPr marL="0" indent="0">
              <a:buNone/>
            </a:pPr>
            <a:r>
              <a:rPr lang="el-GR" dirty="0" smtClean="0"/>
              <a:t>Ενδεικτικά παραδείγματα:</a:t>
            </a:r>
          </a:p>
          <a:p>
            <a:pPr marL="0" indent="0">
              <a:buNone/>
            </a:pPr>
            <a:r>
              <a:rPr lang="el-GR" dirty="0" smtClean="0"/>
              <a:t>1.Ε: Όταν ακούτε τη λέξη εμβαδόν, τι σημαίνει εμβαδόν;</a:t>
            </a:r>
          </a:p>
          <a:p>
            <a:pPr marL="0" indent="0">
              <a:buNone/>
            </a:pPr>
            <a:r>
              <a:rPr lang="el-GR" dirty="0" smtClean="0"/>
              <a:t>2.Ε: Δηλαδή, Γρηγόρη, τι θα πει αυτό;</a:t>
            </a:r>
            <a:endParaRPr lang="en-US" dirty="0"/>
          </a:p>
        </p:txBody>
      </p:sp>
      <p:sp>
        <p:nvSpPr>
          <p:cNvPr id="4" name="Θέση ημερομηνίας 3"/>
          <p:cNvSpPr>
            <a:spLocks noGrp="1"/>
          </p:cNvSpPr>
          <p:nvPr>
            <p:ph type="dt" sz="half" idx="10"/>
          </p:nvPr>
        </p:nvSpPr>
        <p:spPr/>
        <p:txBody>
          <a:bodyPr/>
          <a:lstStyle/>
          <a:p>
            <a:fld id="{E5113CE9-1BEE-4AC7-901E-AAC088E3C36A}" type="datetime1">
              <a:rPr lang="en-US" smtClean="0"/>
              <a:t>5/18/2016</a:t>
            </a:fld>
            <a:endParaRPr lang="en-US"/>
          </a:p>
        </p:txBody>
      </p:sp>
      <p:sp>
        <p:nvSpPr>
          <p:cNvPr id="5" name="Θέση υποσέλιδου 4"/>
          <p:cNvSpPr>
            <a:spLocks noGrp="1"/>
          </p:cNvSpPr>
          <p:nvPr>
            <p:ph type="ftr" sz="quarter" idx="11"/>
          </p:nvPr>
        </p:nvSpPr>
        <p:spPr/>
        <p:txBody>
          <a:bodyPr/>
          <a:lstStyle/>
          <a:p>
            <a:r>
              <a:rPr lang="el-GR" smtClean="0"/>
              <a:t>ΔΙΔΑΚΤΙΚΕΣ ΑΛΛΗΛΕΠΙΔΡΑΣΕΙΣ ΙΙ</a:t>
            </a:r>
            <a:endParaRPr lang="en-US"/>
          </a:p>
        </p:txBody>
      </p:sp>
      <p:sp>
        <p:nvSpPr>
          <p:cNvPr id="6" name="Θέση αριθμού διαφάνειας 5"/>
          <p:cNvSpPr>
            <a:spLocks noGrp="1"/>
          </p:cNvSpPr>
          <p:nvPr>
            <p:ph type="sldNum" sz="quarter" idx="12"/>
          </p:nvPr>
        </p:nvSpPr>
        <p:spPr/>
        <p:txBody>
          <a:bodyPr>
            <a:normAutofit fontScale="85000" lnSpcReduction="20000"/>
          </a:bodyPr>
          <a:lstStyle/>
          <a:p>
            <a:fld id="{89069AF5-4DA5-4322-80F4-DFBEE1369D50}" type="slidenum">
              <a:rPr lang="en-US" smtClean="0"/>
              <a:t>20</a:t>
            </a:fld>
            <a:endParaRPr lang="en-US"/>
          </a:p>
        </p:txBody>
      </p:sp>
    </p:spTree>
    <p:extLst>
      <p:ext uri="{BB962C8B-B14F-4D97-AF65-F5344CB8AC3E}">
        <p14:creationId xmlns:p14="http://schemas.microsoft.com/office/powerpoint/2010/main" val="2360929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400" b="1" dirty="0">
                <a:solidFill>
                  <a:srgbClr val="775F55"/>
                </a:solidFill>
              </a:rPr>
              <a:t>Ερωτήσεις που εστιάζουν στο μαθηματικό περιεχόμενο</a:t>
            </a:r>
            <a:endParaRPr lang="en-US" dirty="0"/>
          </a:p>
        </p:txBody>
      </p:sp>
      <p:sp>
        <p:nvSpPr>
          <p:cNvPr id="3" name="Θέση περιεχομένου 2"/>
          <p:cNvSpPr>
            <a:spLocks noGrp="1"/>
          </p:cNvSpPr>
          <p:nvPr>
            <p:ph sz="quarter" idx="1"/>
          </p:nvPr>
        </p:nvSpPr>
        <p:spPr>
          <a:xfrm>
            <a:off x="381000" y="1600200"/>
            <a:ext cx="8385048" cy="5029200"/>
          </a:xfrm>
        </p:spPr>
        <p:txBody>
          <a:bodyPr>
            <a:normAutofit fontScale="77500" lnSpcReduction="20000"/>
          </a:bodyPr>
          <a:lstStyle/>
          <a:p>
            <a:r>
              <a:rPr lang="el-GR" b="1" dirty="0" smtClean="0"/>
              <a:t>Ερωτήσεις που αναφέρονται στις ιδιότητες μιας έννοιας </a:t>
            </a:r>
            <a:r>
              <a:rPr lang="el-GR" dirty="0" smtClean="0"/>
              <a:t>[ΙΔ]: Ο δάσκαλος ζητάει από το μαθητή να αναφερθεί στις ιδιότητες μιας έννοιας.</a:t>
            </a:r>
          </a:p>
          <a:p>
            <a:pPr marL="0" indent="0">
              <a:buNone/>
            </a:pPr>
            <a:r>
              <a:rPr lang="el-GR" dirty="0" smtClean="0"/>
              <a:t>Ενδεικτικά παραδείγματα:</a:t>
            </a:r>
          </a:p>
          <a:p>
            <a:pPr marL="0" indent="0">
              <a:buNone/>
            </a:pPr>
            <a:r>
              <a:rPr lang="el-GR" dirty="0" smtClean="0"/>
              <a:t>1.Ε: Το τραπέζιο ποια ιδιότητα έχει Δήμητρα;</a:t>
            </a:r>
          </a:p>
          <a:p>
            <a:pPr marL="0" indent="0">
              <a:buNone/>
            </a:pPr>
            <a:r>
              <a:rPr lang="el-GR" dirty="0" smtClean="0"/>
              <a:t>2.Γιάννης: Τετράγωνο είναι το παραλληλόγραμμο που έχει όλες τις πλευρές και όλες τις γωνίες ίσες.</a:t>
            </a:r>
          </a:p>
          <a:p>
            <a:pPr marL="0" indent="0">
              <a:buNone/>
            </a:pPr>
            <a:r>
              <a:rPr lang="el-GR" dirty="0" smtClean="0"/>
              <a:t>Ε: Ναι, και τι άλλο έχει;</a:t>
            </a:r>
          </a:p>
          <a:p>
            <a:r>
              <a:rPr lang="el-GR" b="1" dirty="0" smtClean="0"/>
              <a:t>Ερωτήσεις που αναφέρονται στη λεκτική αναπαράσταση μιας </a:t>
            </a:r>
            <a:r>
              <a:rPr lang="el-GR" b="1" dirty="0" err="1" smtClean="0"/>
              <a:t>έννοιας[ΛΑ</a:t>
            </a:r>
            <a:r>
              <a:rPr lang="el-GR" dirty="0" smtClean="0"/>
              <a:t>]: Ο δάσκαλος ζητάει από το μαθητή να ονοματίσει μία έννοια.</a:t>
            </a:r>
          </a:p>
          <a:p>
            <a:pPr marL="0" indent="0">
              <a:buNone/>
            </a:pPr>
            <a:r>
              <a:rPr lang="el-GR" dirty="0" smtClean="0"/>
              <a:t>Ενδεικτικά παραδείγματα:</a:t>
            </a:r>
          </a:p>
          <a:p>
            <a:pPr marL="0" indent="0">
              <a:buNone/>
            </a:pPr>
            <a:r>
              <a:rPr lang="el-GR" dirty="0" smtClean="0"/>
              <a:t>1.Ε: Πώς το λέμε;</a:t>
            </a:r>
          </a:p>
          <a:p>
            <a:pPr marL="0" indent="0">
              <a:buNone/>
            </a:pPr>
            <a:r>
              <a:rPr lang="el-GR" dirty="0" smtClean="0"/>
              <a:t>2.Ε: Αμέσως μετά το τραπέζιο που έχει τις δυο πλευρές παράλληλες ποιο είναι το σχήμα που έχει και τις άλλες δύο πλευρές παράλληλες;</a:t>
            </a:r>
          </a:p>
        </p:txBody>
      </p:sp>
      <p:sp>
        <p:nvSpPr>
          <p:cNvPr id="4" name="Θέση ημερομηνίας 3"/>
          <p:cNvSpPr>
            <a:spLocks noGrp="1"/>
          </p:cNvSpPr>
          <p:nvPr>
            <p:ph type="dt" sz="half" idx="10"/>
          </p:nvPr>
        </p:nvSpPr>
        <p:spPr/>
        <p:txBody>
          <a:bodyPr/>
          <a:lstStyle/>
          <a:p>
            <a:fld id="{218607BF-6788-4418-BAE2-68CD7F5F07F3}" type="datetime1">
              <a:rPr lang="en-US" smtClean="0"/>
              <a:t>5/18/2016</a:t>
            </a:fld>
            <a:endParaRPr lang="en-US"/>
          </a:p>
        </p:txBody>
      </p:sp>
      <p:sp>
        <p:nvSpPr>
          <p:cNvPr id="5" name="Θέση υποσέλιδου 4"/>
          <p:cNvSpPr>
            <a:spLocks noGrp="1"/>
          </p:cNvSpPr>
          <p:nvPr>
            <p:ph type="ftr" sz="quarter" idx="11"/>
          </p:nvPr>
        </p:nvSpPr>
        <p:spPr/>
        <p:txBody>
          <a:bodyPr/>
          <a:lstStyle/>
          <a:p>
            <a:r>
              <a:rPr lang="el-GR" smtClean="0"/>
              <a:t>ΔΙΔΑΚΤΙΚΕΣ ΑΛΛΗΛΕΠΙΔΡΑΣΕΙΣ ΙΙ</a:t>
            </a:r>
            <a:endParaRPr lang="en-US"/>
          </a:p>
        </p:txBody>
      </p:sp>
      <p:sp>
        <p:nvSpPr>
          <p:cNvPr id="6" name="Θέση αριθμού διαφάνειας 5"/>
          <p:cNvSpPr>
            <a:spLocks noGrp="1"/>
          </p:cNvSpPr>
          <p:nvPr>
            <p:ph type="sldNum" sz="quarter" idx="12"/>
          </p:nvPr>
        </p:nvSpPr>
        <p:spPr/>
        <p:txBody>
          <a:bodyPr>
            <a:normAutofit fontScale="85000" lnSpcReduction="20000"/>
          </a:bodyPr>
          <a:lstStyle/>
          <a:p>
            <a:fld id="{89069AF5-4DA5-4322-80F4-DFBEE1369D50}" type="slidenum">
              <a:rPr lang="en-US" smtClean="0"/>
              <a:t>21</a:t>
            </a:fld>
            <a:endParaRPr lang="en-US"/>
          </a:p>
        </p:txBody>
      </p:sp>
    </p:spTree>
    <p:extLst>
      <p:ext uri="{BB962C8B-B14F-4D97-AF65-F5344CB8AC3E}">
        <p14:creationId xmlns:p14="http://schemas.microsoft.com/office/powerpoint/2010/main" val="38646595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400" b="1" dirty="0">
                <a:solidFill>
                  <a:srgbClr val="775F55"/>
                </a:solidFill>
              </a:rPr>
              <a:t>Ερωτήσεις που εστιάζουν στο μαθηματικό περιεχόμενο</a:t>
            </a:r>
            <a:endParaRPr lang="en-US" dirty="0"/>
          </a:p>
        </p:txBody>
      </p:sp>
      <p:sp>
        <p:nvSpPr>
          <p:cNvPr id="3" name="Θέση περιεχομένου 2"/>
          <p:cNvSpPr>
            <a:spLocks noGrp="1"/>
          </p:cNvSpPr>
          <p:nvPr>
            <p:ph sz="quarter" idx="1"/>
          </p:nvPr>
        </p:nvSpPr>
        <p:spPr>
          <a:xfrm>
            <a:off x="228600" y="1600200"/>
            <a:ext cx="8763000" cy="5257800"/>
          </a:xfrm>
        </p:spPr>
        <p:txBody>
          <a:bodyPr>
            <a:normAutofit fontScale="55000" lnSpcReduction="20000"/>
          </a:bodyPr>
          <a:lstStyle/>
          <a:p>
            <a:r>
              <a:rPr lang="el-GR" b="1" dirty="0" smtClean="0"/>
              <a:t>Ερωτήσεις που αναφέρονται στην συμβολική αναπαράσταση μιας </a:t>
            </a:r>
            <a:r>
              <a:rPr lang="el-GR" b="1" dirty="0" err="1" smtClean="0"/>
              <a:t>έννοιας[ΣΑ</a:t>
            </a:r>
            <a:r>
              <a:rPr lang="el-GR" dirty="0" smtClean="0"/>
              <a:t>]: Ο δάσκαλος ζητάει από το μαθητή να αναφερθεί σε μια έννοια με ένα σύμβολο, με έναν μαθηματικό τύπο, με έναν αριθμό.</a:t>
            </a:r>
          </a:p>
          <a:p>
            <a:pPr marL="0" indent="0">
              <a:buNone/>
            </a:pPr>
            <a:r>
              <a:rPr lang="el-GR" dirty="0" smtClean="0"/>
              <a:t>Ενδεικτικά παραδείγματα:</a:t>
            </a:r>
          </a:p>
          <a:p>
            <a:pPr marL="0" indent="0">
              <a:buNone/>
            </a:pPr>
            <a:r>
              <a:rPr lang="el-GR" dirty="0" smtClean="0"/>
              <a:t>1.Ε: </a:t>
            </a:r>
            <a:r>
              <a:rPr lang="el-GR" dirty="0" err="1" smtClean="0"/>
              <a:t>Έρσι</a:t>
            </a:r>
            <a:r>
              <a:rPr lang="el-GR" dirty="0" smtClean="0"/>
              <a:t> ποιο γράμμα λείπει;</a:t>
            </a:r>
          </a:p>
          <a:p>
            <a:pPr marL="0" indent="0">
              <a:buNone/>
            </a:pPr>
            <a:r>
              <a:rPr lang="el-GR" dirty="0" smtClean="0"/>
              <a:t>2.Ε: Μπορείς να μου πεις το μήκος του τόξου;</a:t>
            </a:r>
          </a:p>
          <a:p>
            <a:pPr marL="0" indent="0">
              <a:buNone/>
            </a:pPr>
            <a:r>
              <a:rPr lang="el-GR" dirty="0" smtClean="0"/>
              <a:t>3.Ε: Πόσος είναι ο κύκλος σε μοίρες;</a:t>
            </a:r>
          </a:p>
          <a:p>
            <a:r>
              <a:rPr lang="el-GR" b="1" dirty="0" smtClean="0"/>
              <a:t>Ερωτήσεις που αναφέρονται στη γραφική αναπαράσταση μιας </a:t>
            </a:r>
            <a:r>
              <a:rPr lang="el-GR" b="1" dirty="0" err="1" smtClean="0"/>
              <a:t>έννοιας[ΓΑ</a:t>
            </a:r>
            <a:r>
              <a:rPr lang="el-GR" dirty="0" smtClean="0"/>
              <a:t>]: </a:t>
            </a:r>
          </a:p>
          <a:p>
            <a:pPr marL="0" indent="0">
              <a:buNone/>
            </a:pPr>
            <a:r>
              <a:rPr lang="el-GR" dirty="0" smtClean="0"/>
              <a:t>Ο δάσκαλος ζητάει από το μαθητή να αναφερθεί στη γραφική αναπαράσταση μιας έννοιας.</a:t>
            </a:r>
          </a:p>
          <a:p>
            <a:pPr marL="0" indent="0">
              <a:buNone/>
            </a:pPr>
            <a:r>
              <a:rPr lang="el-GR" dirty="0" smtClean="0"/>
              <a:t>Ενδεικτικά παραδείγματα:</a:t>
            </a:r>
          </a:p>
          <a:p>
            <a:pPr marL="0" indent="0">
              <a:buNone/>
            </a:pPr>
            <a:r>
              <a:rPr lang="el-GR" dirty="0" smtClean="0"/>
              <a:t>1.Ε: Αν πάρω τις πλευρές του να είναι ίσες, τι σχήμα θα γίνει;</a:t>
            </a:r>
          </a:p>
          <a:p>
            <a:pPr marL="0" indent="0">
              <a:buNone/>
            </a:pPr>
            <a:r>
              <a:rPr lang="el-GR" dirty="0" smtClean="0"/>
              <a:t>2.Ε: Αυτό που έχεις φέρει μήπως είναι ύψος;</a:t>
            </a:r>
          </a:p>
          <a:p>
            <a:r>
              <a:rPr lang="el-GR" b="1" dirty="0" smtClean="0"/>
              <a:t>Ερωτήσεις που αναφέρονται σε μια μαθηματική διαδικασία </a:t>
            </a:r>
            <a:r>
              <a:rPr lang="el-GR" dirty="0" smtClean="0"/>
              <a:t>[ΔΙΑΔ]: Ο δάσκαλος ζητάει από το μαθητή να αναφερθεί σε μια μαθηματική διαδικασία, η οποία πρόκειται να ακολουθηθεί ή που έχει ήδη ακολουθηθεί.</a:t>
            </a:r>
          </a:p>
          <a:p>
            <a:pPr marL="0" indent="0">
              <a:buNone/>
            </a:pPr>
            <a:r>
              <a:rPr lang="el-GR" dirty="0" smtClean="0"/>
              <a:t>Ενδεικτικά παραδείγματα:</a:t>
            </a:r>
          </a:p>
          <a:p>
            <a:pPr marL="0" indent="0">
              <a:buNone/>
            </a:pPr>
            <a:r>
              <a:rPr lang="el-GR" dirty="0" smtClean="0"/>
              <a:t>1.Ε: Μαρία, πώς θα τις σχεδιάσουμε;</a:t>
            </a:r>
          </a:p>
          <a:p>
            <a:pPr marL="0" indent="0">
              <a:buNone/>
            </a:pPr>
            <a:r>
              <a:rPr lang="el-GR" dirty="0" smtClean="0"/>
              <a:t>2.Ε: Άρα τι έκανε λοιπόν, αυτός για να βρει το σημείο τομής;</a:t>
            </a:r>
            <a:endParaRPr lang="en-US" dirty="0"/>
          </a:p>
        </p:txBody>
      </p:sp>
      <p:sp>
        <p:nvSpPr>
          <p:cNvPr id="4" name="Θέση ημερομηνίας 3"/>
          <p:cNvSpPr>
            <a:spLocks noGrp="1"/>
          </p:cNvSpPr>
          <p:nvPr>
            <p:ph type="dt" sz="half" idx="10"/>
          </p:nvPr>
        </p:nvSpPr>
        <p:spPr/>
        <p:txBody>
          <a:bodyPr/>
          <a:lstStyle/>
          <a:p>
            <a:fld id="{F2FE5349-C1EF-4E9D-8B35-389F3079B1BF}" type="datetime1">
              <a:rPr lang="en-US" smtClean="0"/>
              <a:t>5/18/2016</a:t>
            </a:fld>
            <a:endParaRPr lang="en-US"/>
          </a:p>
        </p:txBody>
      </p:sp>
      <p:sp>
        <p:nvSpPr>
          <p:cNvPr id="5" name="Θέση υποσέλιδου 4"/>
          <p:cNvSpPr>
            <a:spLocks noGrp="1"/>
          </p:cNvSpPr>
          <p:nvPr>
            <p:ph type="ftr" sz="quarter" idx="11"/>
          </p:nvPr>
        </p:nvSpPr>
        <p:spPr/>
        <p:txBody>
          <a:bodyPr/>
          <a:lstStyle/>
          <a:p>
            <a:r>
              <a:rPr lang="el-GR" smtClean="0"/>
              <a:t>ΔΙΔΑΚΤΙΚΕΣ ΑΛΛΗΛΕΠΙΔΡΑΣΕΙΣ ΙΙ</a:t>
            </a:r>
            <a:endParaRPr lang="en-US"/>
          </a:p>
        </p:txBody>
      </p:sp>
      <p:sp>
        <p:nvSpPr>
          <p:cNvPr id="6" name="Θέση αριθμού διαφάνειας 5"/>
          <p:cNvSpPr>
            <a:spLocks noGrp="1"/>
          </p:cNvSpPr>
          <p:nvPr>
            <p:ph type="sldNum" sz="quarter" idx="12"/>
          </p:nvPr>
        </p:nvSpPr>
        <p:spPr/>
        <p:txBody>
          <a:bodyPr>
            <a:normAutofit fontScale="85000" lnSpcReduction="20000"/>
          </a:bodyPr>
          <a:lstStyle/>
          <a:p>
            <a:fld id="{89069AF5-4DA5-4322-80F4-DFBEE1369D50}" type="slidenum">
              <a:rPr lang="en-US" smtClean="0"/>
              <a:t>22</a:t>
            </a:fld>
            <a:endParaRPr lang="en-US"/>
          </a:p>
        </p:txBody>
      </p:sp>
    </p:spTree>
    <p:extLst>
      <p:ext uri="{BB962C8B-B14F-4D97-AF65-F5344CB8AC3E}">
        <p14:creationId xmlns:p14="http://schemas.microsoft.com/office/powerpoint/2010/main" val="7991521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smtClean="0"/>
              <a:t>Ερωτήσεις που ζητούν την εκτέλεση γνωστικού έργου</a:t>
            </a:r>
            <a:endParaRPr lang="en-US" sz="2800" b="1" dirty="0"/>
          </a:p>
        </p:txBody>
      </p:sp>
      <p:sp>
        <p:nvSpPr>
          <p:cNvPr id="3" name="Θέση περιεχομένου 2"/>
          <p:cNvSpPr>
            <a:spLocks noGrp="1"/>
          </p:cNvSpPr>
          <p:nvPr>
            <p:ph sz="quarter" idx="1"/>
          </p:nvPr>
        </p:nvSpPr>
        <p:spPr>
          <a:xfrm>
            <a:off x="381000" y="1600200"/>
            <a:ext cx="8305800" cy="5257800"/>
          </a:xfrm>
        </p:spPr>
        <p:txBody>
          <a:bodyPr>
            <a:normAutofit fontScale="62500" lnSpcReduction="20000"/>
          </a:bodyPr>
          <a:lstStyle/>
          <a:p>
            <a:r>
              <a:rPr lang="el-GR" b="1" dirty="0" smtClean="0"/>
              <a:t>Ερωτήσεις ανάκλησης </a:t>
            </a:r>
            <a:r>
              <a:rPr lang="el-GR" dirty="0" smtClean="0"/>
              <a:t>[ΑΝ]: Ο δάσκαλος ζητάει από το μαθητή να ανακαλέσει από τη μνήμη του και να παρουσιάσει μαθηματικές γνώσεις και γεγονότα που ήδη γνωρίζει. Αυτές οι ερωτήσεις κατά τους </a:t>
            </a:r>
            <a:r>
              <a:rPr lang="el-GR" dirty="0" err="1" smtClean="0"/>
              <a:t>Kawanaka</a:t>
            </a:r>
            <a:r>
              <a:rPr lang="el-GR" dirty="0" smtClean="0"/>
              <a:t> &amp; </a:t>
            </a:r>
            <a:r>
              <a:rPr lang="el-GR" dirty="0" err="1" smtClean="0"/>
              <a:t>Stigler</a:t>
            </a:r>
            <a:r>
              <a:rPr lang="el-GR" dirty="0" smtClean="0"/>
              <a:t> (1999) απαιτούν, συνήθως, μια σχετικά σύντομη απάντηση.</a:t>
            </a:r>
          </a:p>
          <a:p>
            <a:pPr marL="0" indent="0">
              <a:buNone/>
            </a:pPr>
            <a:r>
              <a:rPr lang="el-GR" dirty="0" smtClean="0"/>
              <a:t>Ενδεικτικά παραδείγματα:</a:t>
            </a:r>
          </a:p>
          <a:p>
            <a:pPr marL="0" indent="0">
              <a:buNone/>
            </a:pPr>
            <a:r>
              <a:rPr lang="el-GR" dirty="0" smtClean="0"/>
              <a:t>1. Ε:Όταν λέμε σημείο τομής μας θυμίζει κάτι;</a:t>
            </a:r>
          </a:p>
          <a:p>
            <a:pPr marL="0" indent="0">
              <a:buNone/>
            </a:pPr>
            <a:r>
              <a:rPr lang="el-GR" dirty="0" smtClean="0"/>
              <a:t>2.Ε:Αυτές θυμόμαστε πώς τις λέμε;</a:t>
            </a:r>
          </a:p>
          <a:p>
            <a:r>
              <a:rPr lang="el-GR" b="1" dirty="0" smtClean="0"/>
              <a:t>Ερωτήσεις περιγραφής </a:t>
            </a:r>
            <a:r>
              <a:rPr lang="el-GR" dirty="0" smtClean="0"/>
              <a:t>[ΠΕΡ]: Ο δάσκαλος ζητάει από το μαθητή να διατυπώσει τον ορισμό, τη σημασία, την ιδιότητα ή τις ιδιότητες μιας έννοιας. Ο δάσκαλος ζητάει, ακόμα, από το μαθητή να εκφράσει μια συγκεκριμένη έννοια με το όνομά της, με ένα σύμβολο, με έναν μαθηματικό τύπο ή με έναν αριθμό.</a:t>
            </a:r>
          </a:p>
          <a:p>
            <a:pPr marL="0" indent="0">
              <a:buNone/>
            </a:pPr>
            <a:r>
              <a:rPr lang="el-GR" dirty="0" smtClean="0"/>
              <a:t>Ενδεικτικά παραδείγματα:</a:t>
            </a:r>
          </a:p>
          <a:p>
            <a:pPr marL="0" indent="0">
              <a:buNone/>
            </a:pPr>
            <a:r>
              <a:rPr lang="el-GR" dirty="0" smtClean="0"/>
              <a:t>1. Ε: Ποιες γωνίες Κυριάκο λέγονται </a:t>
            </a:r>
            <a:r>
              <a:rPr lang="el-GR" dirty="0" err="1" smtClean="0"/>
              <a:t>κατακορυφήν</a:t>
            </a:r>
            <a:r>
              <a:rPr lang="el-GR" dirty="0" smtClean="0"/>
              <a:t>;</a:t>
            </a:r>
          </a:p>
          <a:p>
            <a:pPr marL="0" indent="0">
              <a:buNone/>
            </a:pPr>
            <a:r>
              <a:rPr lang="el-GR" dirty="0" smtClean="0"/>
              <a:t>2. Ε: Πώς τις λέμε αυτές;</a:t>
            </a:r>
          </a:p>
          <a:p>
            <a:pPr marL="0" indent="0">
              <a:buNone/>
            </a:pPr>
            <a:r>
              <a:rPr lang="el-GR" dirty="0" smtClean="0"/>
              <a:t>3. Ε: Σε τι θέση βρίσκονται αυτές;</a:t>
            </a:r>
          </a:p>
          <a:p>
            <a:pPr marL="0" indent="0">
              <a:buNone/>
            </a:pPr>
            <a:r>
              <a:rPr lang="el-GR" dirty="0" smtClean="0"/>
              <a:t>4. Ε: Με ποιον αριθμό απλοποιείται το 6 και το 9;</a:t>
            </a:r>
          </a:p>
          <a:p>
            <a:pPr marL="0" indent="0">
              <a:buNone/>
            </a:pPr>
            <a:r>
              <a:rPr lang="el-GR" dirty="0" smtClean="0"/>
              <a:t>5. Ε: Πες S=…;</a:t>
            </a:r>
            <a:endParaRPr lang="en-US" dirty="0"/>
          </a:p>
        </p:txBody>
      </p:sp>
      <p:sp>
        <p:nvSpPr>
          <p:cNvPr id="4" name="Θέση ημερομηνίας 3"/>
          <p:cNvSpPr>
            <a:spLocks noGrp="1"/>
          </p:cNvSpPr>
          <p:nvPr>
            <p:ph type="dt" sz="half" idx="10"/>
          </p:nvPr>
        </p:nvSpPr>
        <p:spPr/>
        <p:txBody>
          <a:bodyPr/>
          <a:lstStyle/>
          <a:p>
            <a:fld id="{55506846-5DFC-4079-8366-EFC371107134}" type="datetime1">
              <a:rPr lang="en-US" smtClean="0"/>
              <a:t>5/18/2016</a:t>
            </a:fld>
            <a:endParaRPr lang="en-US"/>
          </a:p>
        </p:txBody>
      </p:sp>
      <p:sp>
        <p:nvSpPr>
          <p:cNvPr id="5" name="Θέση υποσέλιδου 4"/>
          <p:cNvSpPr>
            <a:spLocks noGrp="1"/>
          </p:cNvSpPr>
          <p:nvPr>
            <p:ph type="ftr" sz="quarter" idx="11"/>
          </p:nvPr>
        </p:nvSpPr>
        <p:spPr/>
        <p:txBody>
          <a:bodyPr/>
          <a:lstStyle/>
          <a:p>
            <a:r>
              <a:rPr lang="el-GR" smtClean="0"/>
              <a:t>ΔΙΔΑΚΤΙΚΕΣ ΑΛΛΗΛΕΠΙΔΡΑΣΕΙΣ ΙΙ</a:t>
            </a:r>
            <a:endParaRPr lang="en-US"/>
          </a:p>
        </p:txBody>
      </p:sp>
      <p:sp>
        <p:nvSpPr>
          <p:cNvPr id="6" name="Θέση αριθμού διαφάνειας 5"/>
          <p:cNvSpPr>
            <a:spLocks noGrp="1"/>
          </p:cNvSpPr>
          <p:nvPr>
            <p:ph type="sldNum" sz="quarter" idx="12"/>
          </p:nvPr>
        </p:nvSpPr>
        <p:spPr/>
        <p:txBody>
          <a:bodyPr>
            <a:normAutofit fontScale="85000" lnSpcReduction="20000"/>
          </a:bodyPr>
          <a:lstStyle/>
          <a:p>
            <a:fld id="{89069AF5-4DA5-4322-80F4-DFBEE1369D50}" type="slidenum">
              <a:rPr lang="en-US" smtClean="0"/>
              <a:t>23</a:t>
            </a:fld>
            <a:endParaRPr lang="en-US"/>
          </a:p>
        </p:txBody>
      </p:sp>
    </p:spTree>
    <p:extLst>
      <p:ext uri="{BB962C8B-B14F-4D97-AF65-F5344CB8AC3E}">
        <p14:creationId xmlns:p14="http://schemas.microsoft.com/office/powerpoint/2010/main" val="1673729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800" b="1" dirty="0">
                <a:solidFill>
                  <a:srgbClr val="775F55"/>
                </a:solidFill>
              </a:rPr>
              <a:t>Ερωτήσεις που ζητούν την εκτέλεση γνωστικού έργου</a:t>
            </a:r>
            <a:endParaRPr lang="en-US" dirty="0"/>
          </a:p>
        </p:txBody>
      </p:sp>
      <p:sp>
        <p:nvSpPr>
          <p:cNvPr id="3" name="Θέση περιεχομένου 2"/>
          <p:cNvSpPr>
            <a:spLocks noGrp="1"/>
          </p:cNvSpPr>
          <p:nvPr>
            <p:ph sz="quarter" idx="1"/>
          </p:nvPr>
        </p:nvSpPr>
        <p:spPr>
          <a:xfrm>
            <a:off x="457200" y="1600200"/>
            <a:ext cx="8229600" cy="5029200"/>
          </a:xfrm>
        </p:spPr>
        <p:txBody>
          <a:bodyPr>
            <a:normAutofit fontScale="62500" lnSpcReduction="20000"/>
          </a:bodyPr>
          <a:lstStyle/>
          <a:p>
            <a:r>
              <a:rPr lang="el-GR" b="1" dirty="0" smtClean="0"/>
              <a:t>Ερωτήσεις αιτιολόγησης </a:t>
            </a:r>
            <a:r>
              <a:rPr lang="el-GR" dirty="0" smtClean="0"/>
              <a:t>[ΑΙΤ]: Ο δάσκαλος ζητάει από το μαθητή να δικαιολογήσει γιατί κάτι αν είναι ή δεν είναι αληθινό (έγκυρο) από μαθηματική άποψη, γιατί κάτι προχωράει ή δεν προχωράει. Οι </a:t>
            </a:r>
            <a:r>
              <a:rPr lang="el-GR" dirty="0" err="1" smtClean="0"/>
              <a:t>Kawanaka</a:t>
            </a:r>
            <a:r>
              <a:rPr lang="el-GR" dirty="0" smtClean="0"/>
              <a:t> &amp; </a:t>
            </a:r>
            <a:r>
              <a:rPr lang="el-GR" dirty="0" err="1" smtClean="0"/>
              <a:t>Stigler</a:t>
            </a:r>
            <a:r>
              <a:rPr lang="el-GR" dirty="0" smtClean="0"/>
              <a:t> (1999) ονομάζουν αυτού του τύπου τις ερωτήσεις </a:t>
            </a:r>
            <a:r>
              <a:rPr lang="el-GR" dirty="0" err="1" smtClean="0"/>
              <a:t>reasons</a:t>
            </a:r>
            <a:r>
              <a:rPr lang="el-GR" dirty="0" smtClean="0"/>
              <a:t>, όπου οι μαθητές καλούνται, συνήθως, να απαντήσουν στην ερώτηση «γιατί;».</a:t>
            </a:r>
          </a:p>
          <a:p>
            <a:pPr marL="0" indent="0">
              <a:buNone/>
            </a:pPr>
            <a:r>
              <a:rPr lang="el-GR" dirty="0" smtClean="0"/>
              <a:t>Ενδεικτικά παραδείγματα:</a:t>
            </a:r>
          </a:p>
          <a:p>
            <a:pPr marL="0" indent="0">
              <a:buNone/>
            </a:pPr>
            <a:r>
              <a:rPr lang="el-GR" dirty="0" smtClean="0"/>
              <a:t>1. Ε: Και γιατί να μην είναι η πρώτη που μας είπες, η –χ-1;</a:t>
            </a:r>
          </a:p>
          <a:p>
            <a:pPr marL="0" indent="0">
              <a:buNone/>
            </a:pPr>
            <a:r>
              <a:rPr lang="el-GR" dirty="0" smtClean="0"/>
              <a:t>2. Ε: Γιατί όταν έχουμε ένα παραλληλόγραμμο με μία ορθή γωνία είναι όλες οι γωνίες ορθές;</a:t>
            </a:r>
          </a:p>
          <a:p>
            <a:r>
              <a:rPr lang="el-GR" b="1" dirty="0" smtClean="0"/>
              <a:t>Ερωτήσεις σχεδιασμού στρατηγικής επίλυσης </a:t>
            </a:r>
            <a:r>
              <a:rPr lang="el-GR" dirty="0" smtClean="0"/>
              <a:t>[ΣΧΕΔ ΣΤΡ] : Ο δάσκαλος ζητάει από το μαθητή να περιγράψει το βήμα ή τα βήματα που θα ακολουθήσει, προκειμένου να προχωρήσει σε μια διαδικασία επίλυσης ενός δεδομένου προβλήματος, πριν οι μαθητές εργαστούν πάνω σε αυτό. Οι </a:t>
            </a:r>
            <a:r>
              <a:rPr lang="el-GR" dirty="0" err="1" smtClean="0"/>
              <a:t>Kawanaka</a:t>
            </a:r>
            <a:r>
              <a:rPr lang="el-GR" dirty="0" smtClean="0"/>
              <a:t> &amp; Stigler(1999) ονομάζουν αυτού του τύπου τις ερωτήσεις </a:t>
            </a:r>
            <a:r>
              <a:rPr lang="el-GR" dirty="0" err="1" smtClean="0"/>
              <a:t>Solution</a:t>
            </a:r>
            <a:r>
              <a:rPr lang="el-GR" dirty="0" smtClean="0"/>
              <a:t> </a:t>
            </a:r>
            <a:r>
              <a:rPr lang="el-GR" dirty="0" err="1" smtClean="0"/>
              <a:t>Steps</a:t>
            </a:r>
            <a:r>
              <a:rPr lang="el-GR" dirty="0" smtClean="0"/>
              <a:t>, όπου οι μαθητές καλούνται, συνήθως, να απαντήσουν στην ερώτηση «Τι θα κάνουμε μετά;» ή «Πώς θα κάνω…». Ενδεικτικά παραδείγματα:</a:t>
            </a:r>
          </a:p>
          <a:p>
            <a:pPr marL="0" indent="0">
              <a:buNone/>
            </a:pPr>
            <a:r>
              <a:rPr lang="el-GR" dirty="0" smtClean="0"/>
              <a:t>1. Ε: Τι είπες Θεοδώρα ότι θα κάνουμε μετά;</a:t>
            </a:r>
          </a:p>
          <a:p>
            <a:pPr marL="0" indent="0">
              <a:buNone/>
            </a:pPr>
            <a:r>
              <a:rPr lang="el-GR" dirty="0" smtClean="0"/>
              <a:t>2. Ε: Πώς θα τα κάνω αυτά τα ημικύκλια;</a:t>
            </a:r>
            <a:endParaRPr lang="en-US" dirty="0"/>
          </a:p>
        </p:txBody>
      </p:sp>
      <p:sp>
        <p:nvSpPr>
          <p:cNvPr id="4" name="Θέση ημερομηνίας 3"/>
          <p:cNvSpPr>
            <a:spLocks noGrp="1"/>
          </p:cNvSpPr>
          <p:nvPr>
            <p:ph type="dt" sz="half" idx="10"/>
          </p:nvPr>
        </p:nvSpPr>
        <p:spPr/>
        <p:txBody>
          <a:bodyPr/>
          <a:lstStyle/>
          <a:p>
            <a:fld id="{258B1A73-84AD-47F8-B947-FD835B1CCBF4}" type="datetime1">
              <a:rPr lang="en-US" smtClean="0"/>
              <a:t>5/18/2016</a:t>
            </a:fld>
            <a:endParaRPr lang="en-US"/>
          </a:p>
        </p:txBody>
      </p:sp>
      <p:sp>
        <p:nvSpPr>
          <p:cNvPr id="5" name="Θέση υποσέλιδου 4"/>
          <p:cNvSpPr>
            <a:spLocks noGrp="1"/>
          </p:cNvSpPr>
          <p:nvPr>
            <p:ph type="ftr" sz="quarter" idx="11"/>
          </p:nvPr>
        </p:nvSpPr>
        <p:spPr/>
        <p:txBody>
          <a:bodyPr/>
          <a:lstStyle/>
          <a:p>
            <a:r>
              <a:rPr lang="el-GR" smtClean="0"/>
              <a:t>ΔΙΔΑΚΤΙΚΕΣ ΑΛΛΗΛΕΠΙΔΡΑΣΕΙΣ ΙΙ</a:t>
            </a:r>
            <a:endParaRPr lang="en-US"/>
          </a:p>
        </p:txBody>
      </p:sp>
      <p:sp>
        <p:nvSpPr>
          <p:cNvPr id="6" name="Θέση αριθμού διαφάνειας 5"/>
          <p:cNvSpPr>
            <a:spLocks noGrp="1"/>
          </p:cNvSpPr>
          <p:nvPr>
            <p:ph type="sldNum" sz="quarter" idx="12"/>
          </p:nvPr>
        </p:nvSpPr>
        <p:spPr/>
        <p:txBody>
          <a:bodyPr>
            <a:normAutofit fontScale="85000" lnSpcReduction="20000"/>
          </a:bodyPr>
          <a:lstStyle/>
          <a:p>
            <a:fld id="{89069AF5-4DA5-4322-80F4-DFBEE1369D50}" type="slidenum">
              <a:rPr lang="en-US" smtClean="0"/>
              <a:t>24</a:t>
            </a:fld>
            <a:endParaRPr lang="en-US"/>
          </a:p>
        </p:txBody>
      </p:sp>
    </p:spTree>
    <p:extLst>
      <p:ext uri="{BB962C8B-B14F-4D97-AF65-F5344CB8AC3E}">
        <p14:creationId xmlns:p14="http://schemas.microsoft.com/office/powerpoint/2010/main" val="1089939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800" b="1" dirty="0">
                <a:solidFill>
                  <a:srgbClr val="775F55"/>
                </a:solidFill>
              </a:rPr>
              <a:t>Ερωτήσεις που ζητούν την εκτέλεση γνωστικού έργου</a:t>
            </a:r>
            <a:endParaRPr lang="en-US" dirty="0"/>
          </a:p>
        </p:txBody>
      </p:sp>
      <p:sp>
        <p:nvSpPr>
          <p:cNvPr id="3" name="Θέση περιεχομένου 2"/>
          <p:cNvSpPr>
            <a:spLocks noGrp="1"/>
          </p:cNvSpPr>
          <p:nvPr>
            <p:ph sz="quarter" idx="1"/>
          </p:nvPr>
        </p:nvSpPr>
        <p:spPr>
          <a:xfrm>
            <a:off x="304800" y="1600200"/>
            <a:ext cx="8461248" cy="5029200"/>
          </a:xfrm>
        </p:spPr>
        <p:txBody>
          <a:bodyPr>
            <a:normAutofit fontScale="70000" lnSpcReduction="20000"/>
          </a:bodyPr>
          <a:lstStyle/>
          <a:p>
            <a:r>
              <a:rPr lang="el-GR" b="1" dirty="0" smtClean="0"/>
              <a:t>Ερωτήσεις σύνδεσης αναπαραστάσεων </a:t>
            </a:r>
            <a:r>
              <a:rPr lang="el-GR" dirty="0" smtClean="0"/>
              <a:t>[ΣΥΝ ΑΝΑΠ]: Ο δάσκαλος ζητάει από το μαθητή να συνδέσει μεταξύ τους διαφορετικές αναπαραστάσεις μιας έννοιας.</a:t>
            </a:r>
          </a:p>
          <a:p>
            <a:pPr marL="0" indent="0">
              <a:buNone/>
            </a:pPr>
            <a:r>
              <a:rPr lang="el-GR" dirty="0" smtClean="0"/>
              <a:t>Ενδεικτικά παραδείγματα:</a:t>
            </a:r>
          </a:p>
          <a:p>
            <a:pPr marL="0" indent="0">
              <a:buNone/>
            </a:pPr>
            <a:r>
              <a:rPr lang="el-GR" dirty="0" smtClean="0"/>
              <a:t>1. Ε: Έχουμε λοιπόν 6 εξισώσεις ευθειών και απεικονίζουμε στο καρτεσιανό μας επίπεδο. Ψάχνουμε λοιπόν να βρούμε ποιες 2 ανταποκρίνονται.</a:t>
            </a:r>
          </a:p>
          <a:p>
            <a:pPr marL="0" indent="0">
              <a:buNone/>
            </a:pPr>
            <a:r>
              <a:rPr lang="el-GR" dirty="0" smtClean="0"/>
              <a:t>Ποιες 2 εξισώσεις, να γίνω πιο σαφής, ποιες 2 εξισώσεις ανταποκρίνονται Νικόλα σ’ αυτό που βλέπεις;</a:t>
            </a:r>
          </a:p>
          <a:p>
            <a:pPr marL="0" indent="0">
              <a:buNone/>
            </a:pPr>
            <a:r>
              <a:rPr lang="el-GR" dirty="0" smtClean="0"/>
              <a:t>2. Ε: Ποιο είναι αυτό το τόξο στο οποίο παιδί μου αναφέρεται αυτός ο τύπος;</a:t>
            </a:r>
          </a:p>
          <a:p>
            <a:r>
              <a:rPr lang="el-GR" b="1" dirty="0" smtClean="0"/>
              <a:t>Ερωτήσεις παρατήρησης </a:t>
            </a:r>
            <a:r>
              <a:rPr lang="el-GR" dirty="0" smtClean="0"/>
              <a:t>[ΠΑΡ]: Ο δάσκαλος ζητάει από το μαθητή να παρατηρήσει (αισθητηριακά) στοιχεία που αποτελούν χαρακτηριστικά γνωρίσματα μιας μαθηματικής ιδέας, τα οποία μπορούν να βοηθήσουν στη συνέχιση μιας διαδικασίας.</a:t>
            </a:r>
          </a:p>
          <a:p>
            <a:pPr marL="0" indent="0">
              <a:buNone/>
            </a:pPr>
            <a:r>
              <a:rPr lang="el-GR" dirty="0" smtClean="0"/>
              <a:t>Ενδεικτικά παραδείγματα:</a:t>
            </a:r>
          </a:p>
          <a:p>
            <a:pPr marL="0" indent="0">
              <a:buNone/>
            </a:pPr>
            <a:r>
              <a:rPr lang="el-GR" dirty="0" smtClean="0"/>
              <a:t>1. Ε: Δεν βλέπεις κάτι;</a:t>
            </a:r>
          </a:p>
          <a:p>
            <a:pPr marL="0" indent="0">
              <a:buNone/>
            </a:pPr>
            <a:r>
              <a:rPr lang="el-GR" dirty="0" smtClean="0"/>
              <a:t>2. Ε: Δεν έχεις κάτι να παρατηρήσεις εσύ;</a:t>
            </a:r>
            <a:endParaRPr lang="en-US" dirty="0"/>
          </a:p>
        </p:txBody>
      </p:sp>
      <p:sp>
        <p:nvSpPr>
          <p:cNvPr id="4" name="Θέση ημερομηνίας 3"/>
          <p:cNvSpPr>
            <a:spLocks noGrp="1"/>
          </p:cNvSpPr>
          <p:nvPr>
            <p:ph type="dt" sz="half" idx="10"/>
          </p:nvPr>
        </p:nvSpPr>
        <p:spPr/>
        <p:txBody>
          <a:bodyPr/>
          <a:lstStyle/>
          <a:p>
            <a:fld id="{10E3B443-5079-4E66-B19A-555C7054C55C}" type="datetime1">
              <a:rPr lang="en-US" smtClean="0"/>
              <a:t>5/18/2016</a:t>
            </a:fld>
            <a:endParaRPr lang="en-US"/>
          </a:p>
        </p:txBody>
      </p:sp>
      <p:sp>
        <p:nvSpPr>
          <p:cNvPr id="5" name="Θέση υποσέλιδου 4"/>
          <p:cNvSpPr>
            <a:spLocks noGrp="1"/>
          </p:cNvSpPr>
          <p:nvPr>
            <p:ph type="ftr" sz="quarter" idx="11"/>
          </p:nvPr>
        </p:nvSpPr>
        <p:spPr/>
        <p:txBody>
          <a:bodyPr/>
          <a:lstStyle/>
          <a:p>
            <a:r>
              <a:rPr lang="el-GR" smtClean="0"/>
              <a:t>ΔΙΔΑΚΤΙΚΕΣ ΑΛΛΗΛΕΠΙΔΡΑΣΕΙΣ ΙΙ</a:t>
            </a:r>
            <a:endParaRPr lang="en-US"/>
          </a:p>
        </p:txBody>
      </p:sp>
      <p:sp>
        <p:nvSpPr>
          <p:cNvPr id="6" name="Θέση αριθμού διαφάνειας 5"/>
          <p:cNvSpPr>
            <a:spLocks noGrp="1"/>
          </p:cNvSpPr>
          <p:nvPr>
            <p:ph type="sldNum" sz="quarter" idx="12"/>
          </p:nvPr>
        </p:nvSpPr>
        <p:spPr/>
        <p:txBody>
          <a:bodyPr>
            <a:normAutofit fontScale="85000" lnSpcReduction="20000"/>
          </a:bodyPr>
          <a:lstStyle/>
          <a:p>
            <a:fld id="{89069AF5-4DA5-4322-80F4-DFBEE1369D50}" type="slidenum">
              <a:rPr lang="en-US" smtClean="0"/>
              <a:t>25</a:t>
            </a:fld>
            <a:endParaRPr lang="en-US"/>
          </a:p>
        </p:txBody>
      </p:sp>
    </p:spTree>
    <p:extLst>
      <p:ext uri="{BB962C8B-B14F-4D97-AF65-F5344CB8AC3E}">
        <p14:creationId xmlns:p14="http://schemas.microsoft.com/office/powerpoint/2010/main" val="5024459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800" b="1" dirty="0">
                <a:solidFill>
                  <a:srgbClr val="775F55"/>
                </a:solidFill>
              </a:rPr>
              <a:t>Ερωτήσεις που ζητούν την εκτέλεση γνωστικού έργου</a:t>
            </a:r>
            <a:endParaRPr lang="en-US" dirty="0"/>
          </a:p>
        </p:txBody>
      </p:sp>
      <p:sp>
        <p:nvSpPr>
          <p:cNvPr id="3" name="Θέση περιεχομένου 2"/>
          <p:cNvSpPr>
            <a:spLocks noGrp="1"/>
          </p:cNvSpPr>
          <p:nvPr>
            <p:ph sz="quarter" idx="1"/>
          </p:nvPr>
        </p:nvSpPr>
        <p:spPr>
          <a:xfrm>
            <a:off x="457200" y="1600200"/>
            <a:ext cx="8229600" cy="5105400"/>
          </a:xfrm>
        </p:spPr>
        <p:txBody>
          <a:bodyPr>
            <a:normAutofit fontScale="77500" lnSpcReduction="20000"/>
          </a:bodyPr>
          <a:lstStyle/>
          <a:p>
            <a:r>
              <a:rPr lang="el-GR" b="1" dirty="0" smtClean="0"/>
              <a:t>Ερωτήσεις διευκρίνησης </a:t>
            </a:r>
            <a:r>
              <a:rPr lang="el-GR" dirty="0" smtClean="0"/>
              <a:t>[ΔΙΕΥ]: Ο δάσκαλος ζητάει από το μαθητή να δώσει περαιτέρω πληροφορίες, οι οποίες βοηθούν στην αποσαφήνιση όσων υποστηρίζει.</a:t>
            </a:r>
          </a:p>
          <a:p>
            <a:pPr marL="0" indent="0">
              <a:buNone/>
            </a:pPr>
            <a:r>
              <a:rPr lang="el-GR" dirty="0" smtClean="0"/>
              <a:t>Ενδεικτικά παραδείγματα:</a:t>
            </a:r>
          </a:p>
          <a:p>
            <a:pPr marL="0" indent="0">
              <a:buNone/>
            </a:pPr>
            <a:r>
              <a:rPr lang="el-GR" dirty="0" smtClean="0"/>
              <a:t>1. Ε: Τι εννοείς μ’ αυτό που λες;</a:t>
            </a:r>
          </a:p>
          <a:p>
            <a:pPr marL="0" indent="0">
              <a:buNone/>
            </a:pPr>
            <a:r>
              <a:rPr lang="el-GR" dirty="0" smtClean="0"/>
              <a:t>2. Ε: Το χ είναι αρνητικό;</a:t>
            </a:r>
          </a:p>
          <a:p>
            <a:pPr marL="0" indent="0">
              <a:buNone/>
            </a:pPr>
            <a:r>
              <a:rPr lang="el-GR" dirty="0" smtClean="0"/>
              <a:t>3. Ε: Τι άπειρες;</a:t>
            </a:r>
          </a:p>
          <a:p>
            <a:pPr marL="0" indent="0">
              <a:buNone/>
            </a:pPr>
            <a:r>
              <a:rPr lang="el-GR" dirty="0" smtClean="0"/>
              <a:t>4. Ε: Δηλαδή τι να τις είχε τις απέναντι πλευρές;</a:t>
            </a:r>
          </a:p>
          <a:p>
            <a:r>
              <a:rPr lang="el-GR" b="1" dirty="0" smtClean="0"/>
              <a:t>Ερωτήσεις σύγκρισης </a:t>
            </a:r>
            <a:r>
              <a:rPr lang="el-GR" dirty="0" smtClean="0"/>
              <a:t>[ΣΥΓΚ]: Ο δάσκαλος ζητάει από το μαθητή να διακρίνει ομοιότητες ή διαφορές που τυχόν παρουσιάζονται σε μαθηματικά αντικείμενα ή σε μαθηματικές διαδικασίες.</a:t>
            </a:r>
          </a:p>
          <a:p>
            <a:pPr marL="0" indent="0">
              <a:buNone/>
            </a:pPr>
            <a:r>
              <a:rPr lang="el-GR" dirty="0" smtClean="0"/>
              <a:t>Ενδεικτικά παραδείγματα:</a:t>
            </a:r>
          </a:p>
          <a:p>
            <a:pPr marL="0" indent="0">
              <a:buNone/>
            </a:pPr>
            <a:r>
              <a:rPr lang="el-GR" dirty="0" smtClean="0"/>
              <a:t>1. Ε: Ποια από τις δύο λες εσύ ότι ανταποκρίνεται σ’ αυτό που μας είπες;</a:t>
            </a:r>
          </a:p>
          <a:p>
            <a:pPr marL="0" indent="0">
              <a:buNone/>
            </a:pPr>
            <a:r>
              <a:rPr lang="el-GR" dirty="0" smtClean="0"/>
              <a:t>2. Ε: Πού διαφέρουν αυτές οι δύο;</a:t>
            </a:r>
            <a:endParaRPr lang="en-US" dirty="0"/>
          </a:p>
        </p:txBody>
      </p:sp>
      <p:sp>
        <p:nvSpPr>
          <p:cNvPr id="4" name="Θέση ημερομηνίας 3"/>
          <p:cNvSpPr>
            <a:spLocks noGrp="1"/>
          </p:cNvSpPr>
          <p:nvPr>
            <p:ph type="dt" sz="half" idx="10"/>
          </p:nvPr>
        </p:nvSpPr>
        <p:spPr/>
        <p:txBody>
          <a:bodyPr/>
          <a:lstStyle/>
          <a:p>
            <a:fld id="{3B62E55D-6B39-488B-BAC6-9883AD4D9949}" type="datetime1">
              <a:rPr lang="en-US" smtClean="0"/>
              <a:t>5/18/2016</a:t>
            </a:fld>
            <a:endParaRPr lang="en-US"/>
          </a:p>
        </p:txBody>
      </p:sp>
      <p:sp>
        <p:nvSpPr>
          <p:cNvPr id="5" name="Θέση υποσέλιδου 4"/>
          <p:cNvSpPr>
            <a:spLocks noGrp="1"/>
          </p:cNvSpPr>
          <p:nvPr>
            <p:ph type="ftr" sz="quarter" idx="11"/>
          </p:nvPr>
        </p:nvSpPr>
        <p:spPr/>
        <p:txBody>
          <a:bodyPr/>
          <a:lstStyle/>
          <a:p>
            <a:r>
              <a:rPr lang="el-GR" smtClean="0"/>
              <a:t>ΔΙΔΑΚΤΙΚΕΣ ΑΛΛΗΛΕΠΙΔΡΑΣΕΙΣ ΙΙ</a:t>
            </a:r>
            <a:endParaRPr lang="en-US"/>
          </a:p>
        </p:txBody>
      </p:sp>
      <p:sp>
        <p:nvSpPr>
          <p:cNvPr id="6" name="Θέση αριθμού διαφάνειας 5"/>
          <p:cNvSpPr>
            <a:spLocks noGrp="1"/>
          </p:cNvSpPr>
          <p:nvPr>
            <p:ph type="sldNum" sz="quarter" idx="12"/>
          </p:nvPr>
        </p:nvSpPr>
        <p:spPr/>
        <p:txBody>
          <a:bodyPr>
            <a:normAutofit fontScale="85000" lnSpcReduction="20000"/>
          </a:bodyPr>
          <a:lstStyle/>
          <a:p>
            <a:fld id="{89069AF5-4DA5-4322-80F4-DFBEE1369D50}" type="slidenum">
              <a:rPr lang="en-US" smtClean="0"/>
              <a:t>26</a:t>
            </a:fld>
            <a:endParaRPr lang="en-US"/>
          </a:p>
        </p:txBody>
      </p:sp>
    </p:spTree>
    <p:extLst>
      <p:ext uri="{BB962C8B-B14F-4D97-AF65-F5344CB8AC3E}">
        <p14:creationId xmlns:p14="http://schemas.microsoft.com/office/powerpoint/2010/main" val="36986384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800" b="1" dirty="0">
                <a:solidFill>
                  <a:srgbClr val="775F55"/>
                </a:solidFill>
              </a:rPr>
              <a:t>Ερωτήσεις που ζητούν την εκτέλεση γνωστικού έργου</a:t>
            </a:r>
            <a:endParaRPr lang="en-US" dirty="0"/>
          </a:p>
        </p:txBody>
      </p:sp>
      <p:sp>
        <p:nvSpPr>
          <p:cNvPr id="3" name="Θέση περιεχομένου 2"/>
          <p:cNvSpPr>
            <a:spLocks noGrp="1"/>
          </p:cNvSpPr>
          <p:nvPr>
            <p:ph sz="quarter" idx="1"/>
          </p:nvPr>
        </p:nvSpPr>
        <p:spPr>
          <a:xfrm>
            <a:off x="152400" y="1600200"/>
            <a:ext cx="8613648" cy="5257800"/>
          </a:xfrm>
        </p:spPr>
        <p:txBody>
          <a:bodyPr>
            <a:normAutofit fontScale="92500" lnSpcReduction="20000"/>
          </a:bodyPr>
          <a:lstStyle/>
          <a:p>
            <a:r>
              <a:rPr lang="el-GR" b="1" dirty="0" smtClean="0"/>
              <a:t>Ερωτήσεις πρόβλεψης </a:t>
            </a:r>
            <a:r>
              <a:rPr lang="el-GR" dirty="0" smtClean="0"/>
              <a:t>[ΠΡΟΒ]: Ο δάσκαλος ζητάει από το μαθητή να προβλέψει τι πρόκειται να συμβεί, όταν κάνει μια συγκεκριμένη υπόθεση ή ενέργεια.</a:t>
            </a:r>
          </a:p>
          <a:p>
            <a:pPr marL="0" indent="0">
              <a:buNone/>
            </a:pPr>
            <a:r>
              <a:rPr lang="el-GR" dirty="0" smtClean="0"/>
              <a:t>Ενδεικτικά παραδείγματα:</a:t>
            </a:r>
          </a:p>
          <a:p>
            <a:pPr marL="0" indent="0">
              <a:buNone/>
            </a:pPr>
            <a:r>
              <a:rPr lang="el-GR" dirty="0" smtClean="0"/>
              <a:t>1. Ε: Και τι θα γινόταν η γωνία;</a:t>
            </a:r>
          </a:p>
          <a:p>
            <a:pPr marL="0" indent="0">
              <a:buNone/>
            </a:pPr>
            <a:r>
              <a:rPr lang="el-GR" dirty="0" smtClean="0"/>
              <a:t>2. Ε: Αν υπάρχει τετράπλευρο ορθογώνιο που έχει όλες τις πλευρές του ίσες τι θα είναι;</a:t>
            </a:r>
          </a:p>
          <a:p>
            <a:r>
              <a:rPr lang="el-GR" b="1" dirty="0" smtClean="0"/>
              <a:t>Ερωτήσεις εμβάθυνσης </a:t>
            </a:r>
            <a:r>
              <a:rPr lang="el-GR" dirty="0" smtClean="0"/>
              <a:t>[ΕΜΒ]: Ο δάσκαλος ζητάει από το μαθητή να εξηγήσει περισσότερο, δηλαδή, να εμβαθύνει στη σημασία μιας έννοιας που χρησιμοποιεί.</a:t>
            </a:r>
          </a:p>
          <a:p>
            <a:pPr marL="0" indent="0">
              <a:buNone/>
            </a:pPr>
            <a:r>
              <a:rPr lang="el-GR" dirty="0" smtClean="0"/>
              <a:t>Ενδεικτικά παραδείγματα:</a:t>
            </a:r>
          </a:p>
          <a:p>
            <a:pPr marL="0" indent="0">
              <a:buNone/>
            </a:pPr>
            <a:r>
              <a:rPr lang="el-GR" dirty="0" smtClean="0"/>
              <a:t>1. Ε: Ένα 2, ένας καθαρός αριθμός, τι είναι;</a:t>
            </a:r>
          </a:p>
          <a:p>
            <a:pPr marL="0" indent="0">
              <a:buNone/>
            </a:pPr>
            <a:r>
              <a:rPr lang="el-GR" dirty="0" smtClean="0"/>
              <a:t>2. Ε: Που τι θα πει αυτό;</a:t>
            </a:r>
            <a:endParaRPr lang="en-US" dirty="0"/>
          </a:p>
        </p:txBody>
      </p:sp>
      <p:sp>
        <p:nvSpPr>
          <p:cNvPr id="4" name="Θέση ημερομηνίας 3"/>
          <p:cNvSpPr>
            <a:spLocks noGrp="1"/>
          </p:cNvSpPr>
          <p:nvPr>
            <p:ph type="dt" sz="half" idx="10"/>
          </p:nvPr>
        </p:nvSpPr>
        <p:spPr/>
        <p:txBody>
          <a:bodyPr/>
          <a:lstStyle/>
          <a:p>
            <a:fld id="{BB80F604-A1C7-4599-8C72-6D7DD330261F}" type="datetime1">
              <a:rPr lang="en-US" smtClean="0"/>
              <a:t>5/18/2016</a:t>
            </a:fld>
            <a:endParaRPr lang="en-US"/>
          </a:p>
        </p:txBody>
      </p:sp>
      <p:sp>
        <p:nvSpPr>
          <p:cNvPr id="5" name="Θέση υποσέλιδου 4"/>
          <p:cNvSpPr>
            <a:spLocks noGrp="1"/>
          </p:cNvSpPr>
          <p:nvPr>
            <p:ph type="ftr" sz="quarter" idx="11"/>
          </p:nvPr>
        </p:nvSpPr>
        <p:spPr/>
        <p:txBody>
          <a:bodyPr/>
          <a:lstStyle/>
          <a:p>
            <a:r>
              <a:rPr lang="el-GR" smtClean="0"/>
              <a:t>ΔΙΔΑΚΤΙΚΕΣ ΑΛΛΗΛΕΠΙΔΡΑΣΕΙΣ ΙΙ</a:t>
            </a:r>
            <a:endParaRPr lang="en-US"/>
          </a:p>
        </p:txBody>
      </p:sp>
      <p:sp>
        <p:nvSpPr>
          <p:cNvPr id="6" name="Θέση αριθμού διαφάνειας 5"/>
          <p:cNvSpPr>
            <a:spLocks noGrp="1"/>
          </p:cNvSpPr>
          <p:nvPr>
            <p:ph type="sldNum" sz="quarter" idx="12"/>
          </p:nvPr>
        </p:nvSpPr>
        <p:spPr/>
        <p:txBody>
          <a:bodyPr>
            <a:normAutofit fontScale="85000" lnSpcReduction="20000"/>
          </a:bodyPr>
          <a:lstStyle/>
          <a:p>
            <a:fld id="{89069AF5-4DA5-4322-80F4-DFBEE1369D50}" type="slidenum">
              <a:rPr lang="en-US" smtClean="0"/>
              <a:t>27</a:t>
            </a:fld>
            <a:endParaRPr lang="en-US"/>
          </a:p>
        </p:txBody>
      </p:sp>
    </p:spTree>
    <p:extLst>
      <p:ext uri="{BB962C8B-B14F-4D97-AF65-F5344CB8AC3E}">
        <p14:creationId xmlns:p14="http://schemas.microsoft.com/office/powerpoint/2010/main" val="39023938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800" b="1" dirty="0">
                <a:solidFill>
                  <a:srgbClr val="775F55"/>
                </a:solidFill>
              </a:rPr>
              <a:t>Ερωτήσεις που ζητούν την εκτέλεση γνωστικού έργου</a:t>
            </a:r>
            <a:endParaRPr lang="en-US" dirty="0"/>
          </a:p>
        </p:txBody>
      </p:sp>
      <p:sp>
        <p:nvSpPr>
          <p:cNvPr id="3" name="Θέση περιεχομένου 2"/>
          <p:cNvSpPr>
            <a:spLocks noGrp="1"/>
          </p:cNvSpPr>
          <p:nvPr>
            <p:ph sz="quarter" idx="1"/>
          </p:nvPr>
        </p:nvSpPr>
        <p:spPr>
          <a:xfrm>
            <a:off x="228600" y="1600200"/>
            <a:ext cx="8537448" cy="5029200"/>
          </a:xfrm>
        </p:spPr>
        <p:txBody>
          <a:bodyPr>
            <a:normAutofit fontScale="77500" lnSpcReduction="20000"/>
          </a:bodyPr>
          <a:lstStyle/>
          <a:p>
            <a:r>
              <a:rPr lang="el-GR" b="1" dirty="0" smtClean="0"/>
              <a:t>Ερωτήσεις εξαγωγής συμπεράσματος </a:t>
            </a:r>
            <a:r>
              <a:rPr lang="el-GR" dirty="0" smtClean="0"/>
              <a:t>[ΣΥΜΠ]: </a:t>
            </a:r>
          </a:p>
          <a:p>
            <a:r>
              <a:rPr lang="el-GR" dirty="0" smtClean="0"/>
              <a:t>Ο δάσκαλος ζητάει από το μαθητή να διατυπώσει αυτό που προκύπτει μετά από μια συγκεκριμένη πορεία που ακολουθήθηκε.</a:t>
            </a:r>
          </a:p>
          <a:p>
            <a:endParaRPr lang="el-GR" dirty="0" smtClean="0"/>
          </a:p>
          <a:p>
            <a:pPr marL="0" indent="0">
              <a:buNone/>
            </a:pPr>
            <a:r>
              <a:rPr lang="el-GR" dirty="0" smtClean="0"/>
              <a:t>Ενδεικτικά παραδείγματα:</a:t>
            </a:r>
          </a:p>
          <a:p>
            <a:pPr marL="0" indent="0">
              <a:buNone/>
            </a:pPr>
            <a:r>
              <a:rPr lang="el-GR" dirty="0" smtClean="0"/>
              <a:t>1. Ε: Άρα λοιπόν εδώ τώρα τι έχουμε;</a:t>
            </a:r>
          </a:p>
          <a:p>
            <a:pPr marL="0" indent="0">
              <a:buNone/>
            </a:pPr>
            <a:r>
              <a:rPr lang="el-GR" dirty="0" smtClean="0"/>
              <a:t>2. Ε: Άρα μπορεί να ειπωθεί τι;</a:t>
            </a:r>
          </a:p>
          <a:p>
            <a:r>
              <a:rPr lang="el-GR" b="1" dirty="0" smtClean="0"/>
              <a:t>Ερωτήσεις γενίκευσης </a:t>
            </a:r>
            <a:r>
              <a:rPr lang="el-GR" dirty="0" smtClean="0"/>
              <a:t>[ΓΕΝ]: Ο δάσκαλος ζητάει από το μαθητή να εξετάσει αν όσα προέκυψαν μετά από διαδικασίες που ακολουθήθηκαν μπορούν να επεκταθούν, ώστε να ισχύουν γενικότερα.</a:t>
            </a:r>
          </a:p>
          <a:p>
            <a:pPr marL="0" indent="0">
              <a:buNone/>
            </a:pPr>
            <a:r>
              <a:rPr lang="el-GR" dirty="0" smtClean="0"/>
              <a:t>Ενδεικτικά παραδείγματα:</a:t>
            </a:r>
          </a:p>
          <a:p>
            <a:pPr marL="0" indent="0">
              <a:buNone/>
            </a:pPr>
            <a:r>
              <a:rPr lang="el-GR" dirty="0" smtClean="0"/>
              <a:t>1.Ε: Είναι αυτή η διαδικασία πάντοτε εφαρμόσιμη;</a:t>
            </a:r>
          </a:p>
          <a:p>
            <a:pPr marL="0" indent="0">
              <a:buNone/>
            </a:pPr>
            <a:r>
              <a:rPr lang="el-GR" dirty="0" smtClean="0"/>
              <a:t>2.Έτσι τώρα μπορώ να ισχυρίζομαι ότι όλες οι γωνίες ενός τριγώνου κάνουν πάντα 180ο;</a:t>
            </a:r>
          </a:p>
        </p:txBody>
      </p:sp>
      <p:sp>
        <p:nvSpPr>
          <p:cNvPr id="4" name="Θέση ημερομηνίας 3"/>
          <p:cNvSpPr>
            <a:spLocks noGrp="1"/>
          </p:cNvSpPr>
          <p:nvPr>
            <p:ph type="dt" sz="half" idx="10"/>
          </p:nvPr>
        </p:nvSpPr>
        <p:spPr/>
        <p:txBody>
          <a:bodyPr/>
          <a:lstStyle/>
          <a:p>
            <a:fld id="{B5FDE7EB-02BA-4E73-A491-4210D3E0C986}" type="datetime1">
              <a:rPr lang="en-US" smtClean="0"/>
              <a:t>5/18/2016</a:t>
            </a:fld>
            <a:endParaRPr lang="en-US"/>
          </a:p>
        </p:txBody>
      </p:sp>
      <p:sp>
        <p:nvSpPr>
          <p:cNvPr id="5" name="Θέση υποσέλιδου 4"/>
          <p:cNvSpPr>
            <a:spLocks noGrp="1"/>
          </p:cNvSpPr>
          <p:nvPr>
            <p:ph type="ftr" sz="quarter" idx="11"/>
          </p:nvPr>
        </p:nvSpPr>
        <p:spPr/>
        <p:txBody>
          <a:bodyPr/>
          <a:lstStyle/>
          <a:p>
            <a:r>
              <a:rPr lang="el-GR" smtClean="0"/>
              <a:t>ΔΙΔΑΚΤΙΚΕΣ ΑΛΛΗΛΕΠΙΔΡΑΣΕΙΣ ΙΙ</a:t>
            </a:r>
            <a:endParaRPr lang="en-US"/>
          </a:p>
        </p:txBody>
      </p:sp>
      <p:sp>
        <p:nvSpPr>
          <p:cNvPr id="6" name="Θέση αριθμού διαφάνειας 5"/>
          <p:cNvSpPr>
            <a:spLocks noGrp="1"/>
          </p:cNvSpPr>
          <p:nvPr>
            <p:ph type="sldNum" sz="quarter" idx="12"/>
          </p:nvPr>
        </p:nvSpPr>
        <p:spPr/>
        <p:txBody>
          <a:bodyPr>
            <a:normAutofit fontScale="85000" lnSpcReduction="20000"/>
          </a:bodyPr>
          <a:lstStyle/>
          <a:p>
            <a:fld id="{89069AF5-4DA5-4322-80F4-DFBEE1369D50}" type="slidenum">
              <a:rPr lang="en-US" smtClean="0"/>
              <a:t>28</a:t>
            </a:fld>
            <a:endParaRPr lang="en-US"/>
          </a:p>
        </p:txBody>
      </p:sp>
    </p:spTree>
    <p:extLst>
      <p:ext uri="{BB962C8B-B14F-4D97-AF65-F5344CB8AC3E}">
        <p14:creationId xmlns:p14="http://schemas.microsoft.com/office/powerpoint/2010/main" val="21160848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smtClean="0"/>
              <a:t>Ερωτήσεις που ζητούν την εκτέλεση </a:t>
            </a:r>
            <a:r>
              <a:rPr lang="el-GR" sz="2800" b="1" dirty="0" err="1" smtClean="0"/>
              <a:t>μεταγνωστικού</a:t>
            </a:r>
            <a:r>
              <a:rPr lang="el-GR" sz="2800" b="1" dirty="0" smtClean="0"/>
              <a:t> έργου</a:t>
            </a:r>
            <a:endParaRPr lang="en-US" sz="2800" b="1" dirty="0"/>
          </a:p>
        </p:txBody>
      </p:sp>
      <p:sp>
        <p:nvSpPr>
          <p:cNvPr id="3" name="Θέση περιεχομένου 2"/>
          <p:cNvSpPr>
            <a:spLocks noGrp="1"/>
          </p:cNvSpPr>
          <p:nvPr>
            <p:ph sz="quarter" idx="1"/>
          </p:nvPr>
        </p:nvSpPr>
        <p:spPr>
          <a:xfrm>
            <a:off x="457200" y="1600200"/>
            <a:ext cx="8229600" cy="5029200"/>
          </a:xfrm>
        </p:spPr>
        <p:txBody>
          <a:bodyPr>
            <a:normAutofit fontScale="85000" lnSpcReduction="20000"/>
          </a:bodyPr>
          <a:lstStyle/>
          <a:p>
            <a:r>
              <a:rPr lang="el-GR" b="1" dirty="0" smtClean="0"/>
              <a:t>Ερωτήσεις περιγραφής των στρατηγικών επίλυσης </a:t>
            </a:r>
            <a:r>
              <a:rPr lang="el-GR" dirty="0" smtClean="0"/>
              <a:t>[ΠΕΡ ΣΤΡ]: </a:t>
            </a:r>
          </a:p>
          <a:p>
            <a:r>
              <a:rPr lang="el-GR" dirty="0" smtClean="0"/>
              <a:t>Ο δάσκαλος ζητάει από το μαθητή να περιγράψει τις διαδικασίες που ακολούθησε, προκειμένου να οδηγηθεί σε κάποιο αποτέλεσμα. Οι μαθητές έχουν δουλέψει ήδη πάνω στο θέμα. Οι </a:t>
            </a:r>
            <a:r>
              <a:rPr lang="el-GR" dirty="0" err="1" smtClean="0"/>
              <a:t>Kawanaka</a:t>
            </a:r>
            <a:r>
              <a:rPr lang="el-GR" dirty="0" smtClean="0"/>
              <a:t> &amp; </a:t>
            </a:r>
            <a:r>
              <a:rPr lang="el-GR" dirty="0" err="1" smtClean="0"/>
              <a:t>Stigler</a:t>
            </a:r>
            <a:r>
              <a:rPr lang="el-GR" dirty="0" smtClean="0"/>
              <a:t> (2000) ονομάζουν αυτού του τύπου τις ερωτήσεις </a:t>
            </a:r>
            <a:r>
              <a:rPr lang="el-GR" i="1" dirty="0" err="1" smtClean="0"/>
              <a:t>Used</a:t>
            </a:r>
            <a:r>
              <a:rPr lang="el-GR" i="1" dirty="0" smtClean="0"/>
              <a:t> </a:t>
            </a:r>
            <a:r>
              <a:rPr lang="el-GR" i="1" dirty="0" err="1" smtClean="0"/>
              <a:t>method</a:t>
            </a:r>
            <a:r>
              <a:rPr lang="el-GR" dirty="0" err="1" smtClean="0"/>
              <a:t>s</a:t>
            </a:r>
            <a:r>
              <a:rPr lang="el-GR" dirty="0" smtClean="0"/>
              <a:t>, όπου οι μαθητές καλούνται, συνήθως, να απαντήσουν σε ερωτήσεις του τύπου «Πώς το έκανες αυτό; », «Πώς το σκέφτηκες αυτό;», «Πώς θα εξηγούσες ότι…; », «Μπορείς να το πεις στο τάδε αυτό που έκανες;», «Τι έκανες»…</a:t>
            </a:r>
          </a:p>
          <a:p>
            <a:pPr marL="0" indent="0">
              <a:buNone/>
            </a:pPr>
            <a:r>
              <a:rPr lang="el-GR" dirty="0" smtClean="0"/>
              <a:t>Ενδεικτικά παραδείγματα:</a:t>
            </a:r>
          </a:p>
          <a:p>
            <a:pPr marL="0" indent="0">
              <a:buNone/>
            </a:pPr>
            <a:r>
              <a:rPr lang="el-GR" dirty="0" smtClean="0"/>
              <a:t>1. Ε: Πώς κατασκευάσαμε το ορθογώνιο;</a:t>
            </a:r>
          </a:p>
          <a:p>
            <a:pPr marL="0" indent="0">
              <a:buNone/>
            </a:pPr>
            <a:r>
              <a:rPr lang="el-GR" dirty="0" smtClean="0"/>
              <a:t>2. Ε: Και τι κάναμε δηλαδή;</a:t>
            </a:r>
            <a:endParaRPr lang="en-US" dirty="0"/>
          </a:p>
        </p:txBody>
      </p:sp>
      <p:sp>
        <p:nvSpPr>
          <p:cNvPr id="4" name="Θέση ημερομηνίας 3"/>
          <p:cNvSpPr>
            <a:spLocks noGrp="1"/>
          </p:cNvSpPr>
          <p:nvPr>
            <p:ph type="dt" sz="half" idx="10"/>
          </p:nvPr>
        </p:nvSpPr>
        <p:spPr/>
        <p:txBody>
          <a:bodyPr/>
          <a:lstStyle/>
          <a:p>
            <a:fld id="{520E7F2D-A43C-456A-BB69-0DF897DFD745}" type="datetime1">
              <a:rPr lang="en-US" smtClean="0"/>
              <a:t>5/18/2016</a:t>
            </a:fld>
            <a:endParaRPr lang="en-US"/>
          </a:p>
        </p:txBody>
      </p:sp>
      <p:sp>
        <p:nvSpPr>
          <p:cNvPr id="5" name="Θέση υποσέλιδου 4"/>
          <p:cNvSpPr>
            <a:spLocks noGrp="1"/>
          </p:cNvSpPr>
          <p:nvPr>
            <p:ph type="ftr" sz="quarter" idx="11"/>
          </p:nvPr>
        </p:nvSpPr>
        <p:spPr/>
        <p:txBody>
          <a:bodyPr/>
          <a:lstStyle/>
          <a:p>
            <a:r>
              <a:rPr lang="el-GR" smtClean="0"/>
              <a:t>ΔΙΔΑΚΤΙΚΕΣ ΑΛΛΗΛΕΠΙΔΡΑΣΕΙΣ ΙΙ</a:t>
            </a:r>
            <a:endParaRPr lang="en-US"/>
          </a:p>
        </p:txBody>
      </p:sp>
      <p:sp>
        <p:nvSpPr>
          <p:cNvPr id="6" name="Θέση αριθμού διαφάνειας 5"/>
          <p:cNvSpPr>
            <a:spLocks noGrp="1"/>
          </p:cNvSpPr>
          <p:nvPr>
            <p:ph type="sldNum" sz="quarter" idx="12"/>
          </p:nvPr>
        </p:nvSpPr>
        <p:spPr/>
        <p:txBody>
          <a:bodyPr>
            <a:normAutofit fontScale="85000" lnSpcReduction="20000"/>
          </a:bodyPr>
          <a:lstStyle/>
          <a:p>
            <a:fld id="{89069AF5-4DA5-4322-80F4-DFBEE1369D50}" type="slidenum">
              <a:rPr lang="en-US" smtClean="0"/>
              <a:t>29</a:t>
            </a:fld>
            <a:endParaRPr lang="en-US"/>
          </a:p>
        </p:txBody>
      </p:sp>
    </p:spTree>
    <p:extLst>
      <p:ext uri="{BB962C8B-B14F-4D97-AF65-F5344CB8AC3E}">
        <p14:creationId xmlns:p14="http://schemas.microsoft.com/office/powerpoint/2010/main" val="3723950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ΠΑΡΑΔΕΙΓΜΑΤΑ</a:t>
            </a:r>
            <a:endParaRPr lang="en-US" dirty="0"/>
          </a:p>
        </p:txBody>
      </p:sp>
      <p:sp>
        <p:nvSpPr>
          <p:cNvPr id="3" name="Θέση περιεχομένου 2"/>
          <p:cNvSpPr>
            <a:spLocks noGrp="1"/>
          </p:cNvSpPr>
          <p:nvPr>
            <p:ph sz="quarter" idx="1"/>
          </p:nvPr>
        </p:nvSpPr>
        <p:spPr>
          <a:xfrm>
            <a:off x="304800" y="1600200"/>
            <a:ext cx="8461248" cy="4724400"/>
          </a:xfrm>
        </p:spPr>
        <p:txBody>
          <a:bodyPr>
            <a:normAutofit fontScale="62500" lnSpcReduction="20000"/>
          </a:bodyPr>
          <a:lstStyle/>
          <a:p>
            <a:r>
              <a:rPr lang="el-GR" dirty="0" smtClean="0"/>
              <a:t>«</a:t>
            </a:r>
            <a:r>
              <a:rPr lang="el-GR" dirty="0"/>
              <a:t>Μη γκρινιάζετε και μη μαλώνετε (συχνά αυτή η αντίδραση δίνει στους μαθητές αυτό ακριβώς που θέλουν)</a:t>
            </a:r>
          </a:p>
          <a:p>
            <a:r>
              <a:rPr lang="el-GR" dirty="0" smtClean="0"/>
              <a:t>Μη </a:t>
            </a:r>
            <a:r>
              <a:rPr lang="el-GR" dirty="0"/>
              <a:t>ζητήσετε από το μαθητή να υποσχεθεί τίποτα (τα παιδιά θα συμφωνήσουν με </a:t>
            </a:r>
            <a:r>
              <a:rPr lang="el-GR" dirty="0" err="1"/>
              <a:t>ό,τι</a:t>
            </a:r>
            <a:r>
              <a:rPr lang="el-GR" dirty="0"/>
              <a:t> θα τα βγάλει από μια δύσκολη κατάσταση)</a:t>
            </a:r>
          </a:p>
          <a:p>
            <a:r>
              <a:rPr lang="el-GR" dirty="0" smtClean="0"/>
              <a:t>Μην </a:t>
            </a:r>
            <a:r>
              <a:rPr lang="el-GR" dirty="0"/>
              <a:t>επιβραβεύετε υπέρ του δέοντος την καλή συμπεριφορά (τα παιδιά θα μάθουν να δουλεύουν μόνο για την ανταμοιβή και αμέσως μετά θα σταματάνε)</a:t>
            </a:r>
          </a:p>
          <a:p>
            <a:r>
              <a:rPr lang="el-GR" dirty="0" smtClean="0"/>
              <a:t>Αποφύγετε </a:t>
            </a:r>
            <a:r>
              <a:rPr lang="el-GR" dirty="0"/>
              <a:t>τα διπλά κριτήρια (αυτό που είναι σωστό και πρέπον για ένα μαθητή, ισχύει και για την περίπτωση του εκπαιδευτικού)</a:t>
            </a:r>
          </a:p>
          <a:p>
            <a:r>
              <a:rPr lang="el-GR" dirty="0" smtClean="0"/>
              <a:t>Αποφύγετε </a:t>
            </a:r>
            <a:r>
              <a:rPr lang="el-GR" dirty="0"/>
              <a:t>τις απειλές και τον εκφοβισμό (τα παιδιά δεν μπορούν να μάθουν μέσα σε ένα απειλητικό και εχθρικό περιβάλλον)</a:t>
            </a:r>
          </a:p>
          <a:p>
            <a:r>
              <a:rPr lang="el-GR" dirty="0" smtClean="0"/>
              <a:t>Επιχειρήστε </a:t>
            </a:r>
            <a:r>
              <a:rPr lang="el-GR" dirty="0"/>
              <a:t>να κατανοήσετε το σκοπό της κακής συμπεριφοράς (συχνά υπάρχει μια βαθύτερη κρυμμένη αιτία για την παρεκκλίνουσα συμπεριφορά των παιδιών)</a:t>
            </a:r>
          </a:p>
          <a:p>
            <a:r>
              <a:rPr lang="el-GR" dirty="0" smtClean="0"/>
              <a:t>Εδραιώστε </a:t>
            </a:r>
            <a:r>
              <a:rPr lang="el-GR" dirty="0"/>
              <a:t>μια σχέση βασισμένη στην εμπιστοσύνη και τον αμοιβαίο σεβασμό (αν τα παιδιά αντιμετωπίζονται ως «σχεδόν ίσα», θα σέβονται και θα εμπιστεύονται τον εκπαιδευτικό)</a:t>
            </a:r>
          </a:p>
          <a:p>
            <a:r>
              <a:rPr lang="el-GR" dirty="0" smtClean="0"/>
              <a:t>Τονίστε </a:t>
            </a:r>
            <a:r>
              <a:rPr lang="el-GR" dirty="0"/>
              <a:t>τα θετικά» (αποφυγή εμπλοκής σε καβγά με τα παιδιά, αντιθέτως υιοθέτηση ευγενικής- αυστηρής συμπεριφοράς προς τα παιδιά από τον εκπαιδευτικό)</a:t>
            </a:r>
          </a:p>
        </p:txBody>
      </p:sp>
      <p:sp>
        <p:nvSpPr>
          <p:cNvPr id="4" name="Θέση ημερομηνίας 3"/>
          <p:cNvSpPr>
            <a:spLocks noGrp="1"/>
          </p:cNvSpPr>
          <p:nvPr>
            <p:ph type="dt" sz="half" idx="10"/>
          </p:nvPr>
        </p:nvSpPr>
        <p:spPr/>
        <p:txBody>
          <a:bodyPr/>
          <a:lstStyle/>
          <a:p>
            <a:fld id="{8C18B916-B80A-497A-9EF8-6D1022CA2B65}" type="datetime1">
              <a:rPr lang="en-US" smtClean="0"/>
              <a:t>5/18/2016</a:t>
            </a:fld>
            <a:endParaRPr lang="en-US"/>
          </a:p>
        </p:txBody>
      </p:sp>
      <p:sp>
        <p:nvSpPr>
          <p:cNvPr id="5" name="Θέση υποσέλιδου 4"/>
          <p:cNvSpPr>
            <a:spLocks noGrp="1"/>
          </p:cNvSpPr>
          <p:nvPr>
            <p:ph type="ftr" sz="quarter" idx="11"/>
          </p:nvPr>
        </p:nvSpPr>
        <p:spPr/>
        <p:txBody>
          <a:bodyPr/>
          <a:lstStyle/>
          <a:p>
            <a:r>
              <a:rPr lang="el-GR" smtClean="0"/>
              <a:t>ΔΙΔΑΚΤΙΚΕΣ ΑΛΛΗΛΕΠΙΔΡΑΣΕΙΣ ΙΙ</a:t>
            </a:r>
            <a:endParaRPr lang="en-US"/>
          </a:p>
        </p:txBody>
      </p:sp>
      <p:sp>
        <p:nvSpPr>
          <p:cNvPr id="6" name="Θέση αριθμού διαφάνειας 5"/>
          <p:cNvSpPr>
            <a:spLocks noGrp="1"/>
          </p:cNvSpPr>
          <p:nvPr>
            <p:ph type="sldNum" sz="quarter" idx="12"/>
          </p:nvPr>
        </p:nvSpPr>
        <p:spPr/>
        <p:txBody>
          <a:bodyPr>
            <a:normAutofit fontScale="85000" lnSpcReduction="20000"/>
          </a:bodyPr>
          <a:lstStyle/>
          <a:p>
            <a:fld id="{89069AF5-4DA5-4322-80F4-DFBEE1369D50}" type="slidenum">
              <a:rPr lang="en-US" smtClean="0"/>
              <a:t>3</a:t>
            </a:fld>
            <a:endParaRPr lang="en-US"/>
          </a:p>
        </p:txBody>
      </p:sp>
    </p:spTree>
    <p:extLst>
      <p:ext uri="{BB962C8B-B14F-4D97-AF65-F5344CB8AC3E}">
        <p14:creationId xmlns:p14="http://schemas.microsoft.com/office/powerpoint/2010/main" val="18485950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800" b="1" dirty="0">
                <a:solidFill>
                  <a:srgbClr val="775F55"/>
                </a:solidFill>
              </a:rPr>
              <a:t>Ερωτήσεις που ζητούν την εκτέλεση </a:t>
            </a:r>
            <a:r>
              <a:rPr lang="el-GR" sz="2800" b="1" dirty="0" err="1">
                <a:solidFill>
                  <a:srgbClr val="775F55"/>
                </a:solidFill>
              </a:rPr>
              <a:t>μεταγνωστικού</a:t>
            </a:r>
            <a:r>
              <a:rPr lang="el-GR" sz="2800" b="1" dirty="0">
                <a:solidFill>
                  <a:srgbClr val="775F55"/>
                </a:solidFill>
              </a:rPr>
              <a:t> έργου</a:t>
            </a:r>
            <a:endParaRPr lang="en-US" dirty="0"/>
          </a:p>
        </p:txBody>
      </p:sp>
      <p:sp>
        <p:nvSpPr>
          <p:cNvPr id="3" name="Θέση περιεχομένου 2"/>
          <p:cNvSpPr>
            <a:spLocks noGrp="1"/>
          </p:cNvSpPr>
          <p:nvPr>
            <p:ph sz="quarter" idx="1"/>
          </p:nvPr>
        </p:nvSpPr>
        <p:spPr>
          <a:xfrm>
            <a:off x="76200" y="1600200"/>
            <a:ext cx="8689848" cy="5105400"/>
          </a:xfrm>
        </p:spPr>
        <p:txBody>
          <a:bodyPr>
            <a:normAutofit fontScale="77500" lnSpcReduction="20000"/>
          </a:bodyPr>
          <a:lstStyle/>
          <a:p>
            <a:r>
              <a:rPr lang="el-GR" b="1" dirty="0" smtClean="0"/>
              <a:t>Ερωτήσεις περιγραφής διαδικασίας σκέψης </a:t>
            </a:r>
            <a:r>
              <a:rPr lang="el-GR" dirty="0" smtClean="0"/>
              <a:t>[ΠΔΣ]: Ο δάσκαλος ζητάει από το μαθητή να περιγράψει τις σκέψεις που ακολούθησε, προκειμένου να οδηγηθεί σε κάποιο αποτέλεσμα.</a:t>
            </a:r>
          </a:p>
          <a:p>
            <a:pPr marL="0" indent="0">
              <a:buNone/>
            </a:pPr>
            <a:r>
              <a:rPr lang="el-GR" dirty="0" smtClean="0"/>
              <a:t>Ενδεικτικά παραδείγματα:</a:t>
            </a:r>
          </a:p>
          <a:p>
            <a:pPr marL="0" indent="0">
              <a:buNone/>
            </a:pPr>
            <a:r>
              <a:rPr lang="el-GR" dirty="0" smtClean="0"/>
              <a:t>1. Ε: </a:t>
            </a:r>
            <a:r>
              <a:rPr lang="el-GR" dirty="0" err="1" smtClean="0"/>
              <a:t>Ναι…Το</a:t>
            </a:r>
            <a:r>
              <a:rPr lang="el-GR" dirty="0" smtClean="0"/>
              <a:t> 2 πώς σου ήρθε στο μυαλό;</a:t>
            </a:r>
          </a:p>
          <a:p>
            <a:pPr marL="0" indent="0">
              <a:buNone/>
            </a:pPr>
            <a:r>
              <a:rPr lang="el-GR" dirty="0" smtClean="0"/>
              <a:t>2 .Ε: Πώς το σκέφτηκες αυτό;</a:t>
            </a:r>
          </a:p>
          <a:p>
            <a:r>
              <a:rPr lang="el-GR" b="1" dirty="0" smtClean="0"/>
              <a:t>Ερωτήσεις εκτίμησης αποτελέσματος </a:t>
            </a:r>
            <a:r>
              <a:rPr lang="el-GR" dirty="0" smtClean="0"/>
              <a:t>[ΕΚΤ ΑΠΟΤ]: Ο δάσκαλος ζητάει από το μαθητή να εκτιμήσει αν έχει νόημα το αποτέλεσμα που προέκυψε κατόπιν μιας πορείας που ακολουθήθηκε στο πλαίσιο των μαθηματικών (αν, δηλαδή, πρόκειται για μια μαθηματικά έγκυρη διαπίστωση) .</a:t>
            </a:r>
          </a:p>
          <a:p>
            <a:pPr marL="0" indent="0">
              <a:buNone/>
            </a:pPr>
            <a:r>
              <a:rPr lang="el-GR" dirty="0" smtClean="0"/>
              <a:t>Ενδεικτικά παραδείγματα:</a:t>
            </a:r>
          </a:p>
          <a:p>
            <a:pPr marL="0" indent="0">
              <a:buNone/>
            </a:pPr>
            <a:r>
              <a:rPr lang="el-GR" dirty="0" smtClean="0"/>
              <a:t>1.Ε: Βγάζεις νόημα;</a:t>
            </a:r>
          </a:p>
          <a:p>
            <a:pPr marL="0" indent="0">
              <a:buNone/>
            </a:pPr>
            <a:r>
              <a:rPr lang="el-GR" dirty="0" smtClean="0"/>
              <a:t>2.Ε: Στέκει αυτό το αποτέλεσμα;</a:t>
            </a:r>
            <a:endParaRPr lang="en-US" dirty="0"/>
          </a:p>
        </p:txBody>
      </p:sp>
      <p:sp>
        <p:nvSpPr>
          <p:cNvPr id="4" name="Θέση ημερομηνίας 3"/>
          <p:cNvSpPr>
            <a:spLocks noGrp="1"/>
          </p:cNvSpPr>
          <p:nvPr>
            <p:ph type="dt" sz="half" idx="10"/>
          </p:nvPr>
        </p:nvSpPr>
        <p:spPr/>
        <p:txBody>
          <a:bodyPr/>
          <a:lstStyle/>
          <a:p>
            <a:fld id="{699656E5-1D23-4D6C-BD53-04CB415FC895}" type="datetime1">
              <a:rPr lang="en-US" smtClean="0"/>
              <a:t>5/18/2016</a:t>
            </a:fld>
            <a:endParaRPr lang="en-US"/>
          </a:p>
        </p:txBody>
      </p:sp>
      <p:sp>
        <p:nvSpPr>
          <p:cNvPr id="5" name="Θέση υποσέλιδου 4"/>
          <p:cNvSpPr>
            <a:spLocks noGrp="1"/>
          </p:cNvSpPr>
          <p:nvPr>
            <p:ph type="ftr" sz="quarter" idx="11"/>
          </p:nvPr>
        </p:nvSpPr>
        <p:spPr/>
        <p:txBody>
          <a:bodyPr/>
          <a:lstStyle/>
          <a:p>
            <a:r>
              <a:rPr lang="el-GR" smtClean="0"/>
              <a:t>ΔΙΔΑΚΤΙΚΕΣ ΑΛΛΗΛΕΠΙΔΡΑΣΕΙΣ ΙΙ</a:t>
            </a:r>
            <a:endParaRPr lang="en-US"/>
          </a:p>
        </p:txBody>
      </p:sp>
      <p:sp>
        <p:nvSpPr>
          <p:cNvPr id="6" name="Θέση αριθμού διαφάνειας 5"/>
          <p:cNvSpPr>
            <a:spLocks noGrp="1"/>
          </p:cNvSpPr>
          <p:nvPr>
            <p:ph type="sldNum" sz="quarter" idx="12"/>
          </p:nvPr>
        </p:nvSpPr>
        <p:spPr/>
        <p:txBody>
          <a:bodyPr>
            <a:normAutofit fontScale="85000" lnSpcReduction="20000"/>
          </a:bodyPr>
          <a:lstStyle/>
          <a:p>
            <a:fld id="{89069AF5-4DA5-4322-80F4-DFBEE1369D50}" type="slidenum">
              <a:rPr lang="en-US" smtClean="0"/>
              <a:t>30</a:t>
            </a:fld>
            <a:endParaRPr lang="en-US"/>
          </a:p>
        </p:txBody>
      </p:sp>
    </p:spTree>
    <p:extLst>
      <p:ext uri="{BB962C8B-B14F-4D97-AF65-F5344CB8AC3E}">
        <p14:creationId xmlns:p14="http://schemas.microsoft.com/office/powerpoint/2010/main" val="22841932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800" b="1" dirty="0" smtClean="0"/>
              <a:t>Ερωτήσεις υψηλής καθοδήγησης</a:t>
            </a:r>
            <a:r>
              <a:rPr lang="el-GR" dirty="0" smtClean="0"/>
              <a:t>: </a:t>
            </a:r>
            <a:endParaRPr lang="en-US" dirty="0"/>
          </a:p>
        </p:txBody>
      </p:sp>
      <p:sp>
        <p:nvSpPr>
          <p:cNvPr id="3" name="Θέση περιεχομένου 2"/>
          <p:cNvSpPr>
            <a:spLocks noGrp="1"/>
          </p:cNvSpPr>
          <p:nvPr>
            <p:ph sz="quarter" idx="1"/>
          </p:nvPr>
        </p:nvSpPr>
        <p:spPr>
          <a:xfrm>
            <a:off x="152400" y="1600200"/>
            <a:ext cx="8686800" cy="5029200"/>
          </a:xfrm>
        </p:spPr>
        <p:txBody>
          <a:bodyPr>
            <a:normAutofit fontScale="62500" lnSpcReduction="20000"/>
          </a:bodyPr>
          <a:lstStyle/>
          <a:p>
            <a:r>
              <a:rPr lang="el-GR" dirty="0" smtClean="0"/>
              <a:t>Ο δάσκαλος ζητάει από το μαθητή να απαντήσει με άρνηση ή κατάφαση ή να συμπληρώσει μία δεδομένη πρόταση. Αυτές οι ερωτήσεις ομαδοποιούνται ως εξής:</a:t>
            </a:r>
          </a:p>
          <a:p>
            <a:r>
              <a:rPr lang="el-GR" dirty="0" smtClean="0"/>
              <a:t> </a:t>
            </a:r>
            <a:r>
              <a:rPr lang="el-GR" b="1" dirty="0" smtClean="0"/>
              <a:t>Ερωτήσεις θετικής ή αρνητικής επιβεβαίωσης </a:t>
            </a:r>
            <a:r>
              <a:rPr lang="el-GR" dirty="0" smtClean="0"/>
              <a:t>(Ναι/</a:t>
            </a:r>
            <a:r>
              <a:rPr lang="el-GR" dirty="0" err="1" smtClean="0"/>
              <a:t>Όχ</a:t>
            </a:r>
            <a:r>
              <a:rPr lang="el-GR" dirty="0" smtClean="0"/>
              <a:t>ι) [Ν/Ο]: Ο δάσκαλος ζητάει από το μαθητή να απαντήσει με ένα «ναι» ή ένα «όχι». Αυτό δηλώνεται άλλοτε άμεσα από την ερώτηση που θέτει ο δάσκαλος και άλλοτε έμμεσα.</a:t>
            </a:r>
          </a:p>
          <a:p>
            <a:pPr marL="0" indent="0">
              <a:buNone/>
            </a:pPr>
            <a:r>
              <a:rPr lang="el-GR" dirty="0" smtClean="0"/>
              <a:t>Ενδεικτικά παραδείγματα όπου δηλώνεται σαφώς:</a:t>
            </a:r>
          </a:p>
          <a:p>
            <a:pPr marL="0" indent="0">
              <a:buNone/>
            </a:pPr>
            <a:r>
              <a:rPr lang="el-GR" dirty="0" smtClean="0"/>
              <a:t>1. Ε: Το χ είναι αρνητικό;</a:t>
            </a:r>
          </a:p>
          <a:p>
            <a:pPr marL="0" indent="0">
              <a:buNone/>
            </a:pPr>
            <a:r>
              <a:rPr lang="el-GR" dirty="0" smtClean="0"/>
              <a:t>2.Ε: Το τετράγωνο είναι ρόμβος;</a:t>
            </a:r>
          </a:p>
          <a:p>
            <a:pPr marL="0" indent="0">
              <a:buNone/>
            </a:pPr>
            <a:r>
              <a:rPr lang="el-GR" dirty="0" smtClean="0"/>
              <a:t>Ενδεικτικά παραδείγματα όπου δηλώνεται έμμεσα:</a:t>
            </a:r>
          </a:p>
          <a:p>
            <a:pPr marL="0" indent="0">
              <a:buNone/>
            </a:pPr>
            <a:r>
              <a:rPr lang="el-GR" dirty="0" smtClean="0"/>
              <a:t>1.Ε: Είναι δυνατόν παιδιά να έχω γωνίες που να έχουν ίσες πλευρές;</a:t>
            </a:r>
          </a:p>
          <a:p>
            <a:pPr marL="0" indent="0">
              <a:buNone/>
            </a:pPr>
            <a:r>
              <a:rPr lang="el-GR" dirty="0" smtClean="0"/>
              <a:t>2.Ε: Ένωση τι θα πει θυμάσαι; </a:t>
            </a:r>
          </a:p>
          <a:p>
            <a:r>
              <a:rPr lang="el-GR" b="1" dirty="0" smtClean="0"/>
              <a:t>Ερωτήσεις συμπλήρωσης </a:t>
            </a:r>
            <a:r>
              <a:rPr lang="el-GR" dirty="0" smtClean="0"/>
              <a:t>[ΣΥΜΠ]: Ο δάσκαλος διατυπώνει μια πρόταση και ζητάει από το μαθητή να συμπληρώσει απλώς μια λέξη ή μια φράση που λείπει.</a:t>
            </a:r>
          </a:p>
          <a:p>
            <a:pPr marL="0" indent="0">
              <a:buNone/>
            </a:pPr>
            <a:r>
              <a:rPr lang="el-GR" dirty="0" smtClean="0"/>
              <a:t>Ενδεικτικά παραδείγματα:</a:t>
            </a:r>
          </a:p>
          <a:p>
            <a:pPr marL="0" indent="0">
              <a:buNone/>
            </a:pPr>
            <a:r>
              <a:rPr lang="el-GR" dirty="0" smtClean="0"/>
              <a:t>1. Ε: Μια ευθεία περιέχει…………;</a:t>
            </a:r>
          </a:p>
          <a:p>
            <a:pPr marL="0" indent="0">
              <a:buNone/>
            </a:pPr>
            <a:r>
              <a:rPr lang="el-GR" dirty="0" smtClean="0"/>
              <a:t>2. Ε: Το παραλληλόγραμμο που έχει όλες τις πλευρές του ίσες λέγεται ………;</a:t>
            </a:r>
            <a:endParaRPr lang="en-US" dirty="0"/>
          </a:p>
        </p:txBody>
      </p:sp>
      <p:sp>
        <p:nvSpPr>
          <p:cNvPr id="4" name="Θέση ημερομηνίας 3"/>
          <p:cNvSpPr>
            <a:spLocks noGrp="1"/>
          </p:cNvSpPr>
          <p:nvPr>
            <p:ph type="dt" sz="half" idx="10"/>
          </p:nvPr>
        </p:nvSpPr>
        <p:spPr/>
        <p:txBody>
          <a:bodyPr/>
          <a:lstStyle/>
          <a:p>
            <a:fld id="{92EB3780-63DB-4FCE-9C68-66B47EF50526}" type="datetime1">
              <a:rPr lang="en-US" smtClean="0"/>
              <a:t>5/18/2016</a:t>
            </a:fld>
            <a:endParaRPr lang="en-US"/>
          </a:p>
        </p:txBody>
      </p:sp>
      <p:sp>
        <p:nvSpPr>
          <p:cNvPr id="5" name="Θέση υποσέλιδου 4"/>
          <p:cNvSpPr>
            <a:spLocks noGrp="1"/>
          </p:cNvSpPr>
          <p:nvPr>
            <p:ph type="ftr" sz="quarter" idx="11"/>
          </p:nvPr>
        </p:nvSpPr>
        <p:spPr/>
        <p:txBody>
          <a:bodyPr/>
          <a:lstStyle/>
          <a:p>
            <a:r>
              <a:rPr lang="el-GR" smtClean="0"/>
              <a:t>ΔΙΔΑΚΤΙΚΕΣ ΑΛΛΗΛΕΠΙΔΡΑΣΕΙΣ ΙΙ</a:t>
            </a:r>
            <a:endParaRPr lang="en-US"/>
          </a:p>
        </p:txBody>
      </p:sp>
      <p:sp>
        <p:nvSpPr>
          <p:cNvPr id="6" name="Θέση αριθμού διαφάνειας 5"/>
          <p:cNvSpPr>
            <a:spLocks noGrp="1"/>
          </p:cNvSpPr>
          <p:nvPr>
            <p:ph type="sldNum" sz="quarter" idx="12"/>
          </p:nvPr>
        </p:nvSpPr>
        <p:spPr/>
        <p:txBody>
          <a:bodyPr>
            <a:normAutofit fontScale="85000" lnSpcReduction="20000"/>
          </a:bodyPr>
          <a:lstStyle/>
          <a:p>
            <a:fld id="{89069AF5-4DA5-4322-80F4-DFBEE1369D50}" type="slidenum">
              <a:rPr lang="en-US" smtClean="0"/>
              <a:t>31</a:t>
            </a:fld>
            <a:endParaRPr lang="en-US"/>
          </a:p>
        </p:txBody>
      </p:sp>
    </p:spTree>
    <p:extLst>
      <p:ext uri="{BB962C8B-B14F-4D97-AF65-F5344CB8AC3E}">
        <p14:creationId xmlns:p14="http://schemas.microsoft.com/office/powerpoint/2010/main" val="33132383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800" b="1" dirty="0" smtClean="0"/>
              <a:t>Ερωτήσεις χαμηλής καθοδήγησης</a:t>
            </a:r>
            <a:r>
              <a:rPr lang="el-GR" dirty="0" smtClean="0"/>
              <a:t>:</a:t>
            </a:r>
            <a:endParaRPr lang="en-US" dirty="0"/>
          </a:p>
        </p:txBody>
      </p:sp>
      <p:sp>
        <p:nvSpPr>
          <p:cNvPr id="3" name="Θέση περιεχομένου 2"/>
          <p:cNvSpPr>
            <a:spLocks noGrp="1"/>
          </p:cNvSpPr>
          <p:nvPr>
            <p:ph sz="quarter" idx="1"/>
          </p:nvPr>
        </p:nvSpPr>
        <p:spPr>
          <a:xfrm>
            <a:off x="228600" y="1600200"/>
            <a:ext cx="8686800" cy="5105400"/>
          </a:xfrm>
        </p:spPr>
        <p:txBody>
          <a:bodyPr>
            <a:normAutofit fontScale="85000" lnSpcReduction="20000"/>
          </a:bodyPr>
          <a:lstStyle/>
          <a:p>
            <a:r>
              <a:rPr lang="el-GR" dirty="0" smtClean="0"/>
              <a:t>Σε αυτή τη κατηγορία ανήκουν οι ανοιχτές ερωτήσεις.</a:t>
            </a:r>
          </a:p>
          <a:p>
            <a:r>
              <a:rPr lang="el-GR" b="1" dirty="0" smtClean="0"/>
              <a:t>Ανοιχτές ερωτήσεις </a:t>
            </a:r>
            <a:r>
              <a:rPr lang="el-GR" dirty="0" smtClean="0"/>
              <a:t>[ΑΝ ΕΡ]: Οι ανοιχτές ερωτήσεις επιδέχονται περισσότερες από μία πιθανές απαντήσεις. Η απάντηση είναι, συνήθως, πιο εκτενής από αυτήν της κλειστής ερώτησης, δεν είναι προβλέψιμη και φέρει τη σφραγίδα αυτού που απαντά σε ότι αφορά τη διατύπωση των επιχειρημάτων και την έκφραση των συναισθημάτων (Βαϊνας,1998). Αυτού του τύπου τις ερωτήσεις η </a:t>
            </a:r>
            <a:r>
              <a:rPr lang="el-GR" dirty="0" err="1" smtClean="0"/>
              <a:t>Ainley</a:t>
            </a:r>
            <a:r>
              <a:rPr lang="el-GR" dirty="0" smtClean="0"/>
              <a:t> (1989) τις ονομάζει γνήσιες ερωτήσεις, ενώ οι </a:t>
            </a:r>
            <a:r>
              <a:rPr lang="el-GR" dirty="0" err="1" smtClean="0"/>
              <a:t>Kawanaka</a:t>
            </a:r>
            <a:r>
              <a:rPr lang="el-GR" dirty="0" smtClean="0"/>
              <a:t> &amp; </a:t>
            </a:r>
            <a:r>
              <a:rPr lang="el-GR" dirty="0" err="1" smtClean="0"/>
              <a:t>Stigler</a:t>
            </a:r>
            <a:r>
              <a:rPr lang="el-GR" dirty="0" smtClean="0"/>
              <a:t> (2000) ερωτήσεις υψηλού επιπέδου.</a:t>
            </a:r>
          </a:p>
          <a:p>
            <a:pPr marL="0" indent="0">
              <a:buNone/>
            </a:pPr>
            <a:r>
              <a:rPr lang="el-GR" dirty="0" smtClean="0"/>
              <a:t>Ενδεικτικά παραδείγματα:</a:t>
            </a:r>
          </a:p>
          <a:p>
            <a:pPr marL="0" indent="0">
              <a:buNone/>
            </a:pPr>
            <a:r>
              <a:rPr lang="el-GR" dirty="0" smtClean="0"/>
              <a:t>1.Ε: Ποιες από τις παρακάτω εξισώσεις νομίζεις ότι είναι οι ευθείες αυτές ;</a:t>
            </a:r>
          </a:p>
          <a:p>
            <a:pPr marL="0" indent="0">
              <a:buNone/>
            </a:pPr>
            <a:r>
              <a:rPr lang="el-GR" dirty="0" smtClean="0"/>
              <a:t>2.Ε: Τι λες, Θεοδώρα; Τι να κάνουμε;</a:t>
            </a:r>
            <a:endParaRPr lang="en-US" dirty="0"/>
          </a:p>
        </p:txBody>
      </p:sp>
      <p:sp>
        <p:nvSpPr>
          <p:cNvPr id="4" name="Θέση ημερομηνίας 3"/>
          <p:cNvSpPr>
            <a:spLocks noGrp="1"/>
          </p:cNvSpPr>
          <p:nvPr>
            <p:ph type="dt" sz="half" idx="10"/>
          </p:nvPr>
        </p:nvSpPr>
        <p:spPr/>
        <p:txBody>
          <a:bodyPr/>
          <a:lstStyle/>
          <a:p>
            <a:fld id="{6A5CB3C0-3DA8-4CBA-8F94-5C38FAC0D2B9}" type="datetime1">
              <a:rPr lang="en-US" smtClean="0"/>
              <a:t>5/18/2016</a:t>
            </a:fld>
            <a:endParaRPr lang="en-US"/>
          </a:p>
        </p:txBody>
      </p:sp>
      <p:sp>
        <p:nvSpPr>
          <p:cNvPr id="5" name="Θέση υποσέλιδου 4"/>
          <p:cNvSpPr>
            <a:spLocks noGrp="1"/>
          </p:cNvSpPr>
          <p:nvPr>
            <p:ph type="ftr" sz="quarter" idx="11"/>
          </p:nvPr>
        </p:nvSpPr>
        <p:spPr/>
        <p:txBody>
          <a:bodyPr/>
          <a:lstStyle/>
          <a:p>
            <a:r>
              <a:rPr lang="el-GR" smtClean="0"/>
              <a:t>ΔΙΔΑΚΤΙΚΕΣ ΑΛΛΗΛΕΠΙΔΡΑΣΕΙΣ ΙΙ</a:t>
            </a:r>
            <a:endParaRPr lang="en-US"/>
          </a:p>
        </p:txBody>
      </p:sp>
      <p:sp>
        <p:nvSpPr>
          <p:cNvPr id="6" name="Θέση αριθμού διαφάνειας 5"/>
          <p:cNvSpPr>
            <a:spLocks noGrp="1"/>
          </p:cNvSpPr>
          <p:nvPr>
            <p:ph type="sldNum" sz="quarter" idx="12"/>
          </p:nvPr>
        </p:nvSpPr>
        <p:spPr/>
        <p:txBody>
          <a:bodyPr>
            <a:normAutofit fontScale="85000" lnSpcReduction="20000"/>
          </a:bodyPr>
          <a:lstStyle/>
          <a:p>
            <a:fld id="{89069AF5-4DA5-4322-80F4-DFBEE1369D50}" type="slidenum">
              <a:rPr lang="en-US" smtClean="0"/>
              <a:t>32</a:t>
            </a:fld>
            <a:endParaRPr lang="en-US"/>
          </a:p>
        </p:txBody>
      </p:sp>
    </p:spTree>
    <p:extLst>
      <p:ext uri="{BB962C8B-B14F-4D97-AF65-F5344CB8AC3E}">
        <p14:creationId xmlns:p14="http://schemas.microsoft.com/office/powerpoint/2010/main" val="25465289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ΒΙΒΛΙΟΓΡΑΦΙΑ</a:t>
            </a:r>
            <a:endParaRPr lang="en-US" dirty="0"/>
          </a:p>
        </p:txBody>
      </p:sp>
      <p:sp>
        <p:nvSpPr>
          <p:cNvPr id="3" name="Θέση περιεχομένου 2"/>
          <p:cNvSpPr>
            <a:spLocks noGrp="1"/>
          </p:cNvSpPr>
          <p:nvPr>
            <p:ph sz="quarter" idx="1"/>
          </p:nvPr>
        </p:nvSpPr>
        <p:spPr/>
        <p:txBody>
          <a:bodyPr>
            <a:normAutofit fontScale="62500" lnSpcReduction="20000"/>
          </a:bodyPr>
          <a:lstStyle/>
          <a:p>
            <a:r>
              <a:rPr lang="el-GR" dirty="0" err="1"/>
              <a:t>Γκότοβος</a:t>
            </a:r>
            <a:r>
              <a:rPr lang="el-GR" dirty="0"/>
              <a:t>, Α. Ε. (2002). Παιδαγωγική Αλληλεπίδραση-Επικοινωνία και κοινωνική μάθηση στο σχολείο. Αθήνα: </a:t>
            </a:r>
            <a:r>
              <a:rPr lang="el-GR" dirty="0" err="1"/>
              <a:t>Gutenberg</a:t>
            </a:r>
            <a:r>
              <a:rPr lang="el-GR" dirty="0"/>
              <a:t>.</a:t>
            </a:r>
          </a:p>
          <a:p>
            <a:r>
              <a:rPr lang="el-GR" dirty="0" err="1"/>
              <a:t>Καμπεζά</a:t>
            </a:r>
            <a:r>
              <a:rPr lang="el-GR" dirty="0"/>
              <a:t>, Μ.. Διδακτικές στρατηγικές και επικοινωνία μεταξύ εκπαιδευτικού και μαθητών στο νηπιαγωγείο. Παραδείγματα από το πεδίο σύγκρουσης του φυσικού κόσμου. Πρακτικά του 6ου Πανελλήνιου Συνεδρίου ΟΜΕΡ, (σελ 143-150).</a:t>
            </a:r>
          </a:p>
          <a:p>
            <a:r>
              <a:rPr lang="el-GR" dirty="0" err="1"/>
              <a:t>Κόφφας</a:t>
            </a:r>
            <a:r>
              <a:rPr lang="el-GR" dirty="0"/>
              <a:t>, Α. (2002). Γενική και ειδική διδακτική Μεθοδολογία δραστηριοτήτων προσχολικής αγωγής. Αθήνα: Εκδόσεις συγγραφέως.</a:t>
            </a:r>
          </a:p>
          <a:p>
            <a:r>
              <a:rPr lang="el-GR" dirty="0" err="1"/>
              <a:t>Ματσαγγούρας</a:t>
            </a:r>
            <a:r>
              <a:rPr lang="el-GR" dirty="0"/>
              <a:t>, Η. (1998). Οργάνωση και διεύθυνση της σχολικής τάξης. Εφαρμογές σύγχρονης διδακτικής. Αθήνα: Εκδόσεις Γρηγόρη.</a:t>
            </a:r>
          </a:p>
          <a:p>
            <a:r>
              <a:rPr lang="el-GR" dirty="0" err="1"/>
              <a:t>Μετοχιανάκης</a:t>
            </a:r>
            <a:r>
              <a:rPr lang="el-GR" dirty="0"/>
              <a:t>, Η. Γ. (2008). Εισαγωγή στην παιδαγωγική. (</a:t>
            </a:r>
            <a:r>
              <a:rPr lang="el-GR" dirty="0" err="1"/>
              <a:t>τομ</a:t>
            </a:r>
            <a:r>
              <a:rPr lang="el-GR" dirty="0"/>
              <a:t>. Α΄). Ηράκλειο: Εκδόσεις συγγραφέως.</a:t>
            </a:r>
          </a:p>
          <a:p>
            <a:r>
              <a:rPr lang="el-GR" dirty="0"/>
              <a:t>Μπακιρτζής, Κ. Ν. (2002). Επικοινωνία και Αγωγή. Αθήνα: </a:t>
            </a:r>
            <a:r>
              <a:rPr lang="el-GR" dirty="0" err="1"/>
              <a:t>Gutenberg</a:t>
            </a:r>
            <a:r>
              <a:rPr lang="el-GR" dirty="0"/>
              <a:t>.</a:t>
            </a:r>
          </a:p>
          <a:p>
            <a:r>
              <a:rPr lang="el-GR" dirty="0" err="1"/>
              <a:t>Μπασέτας</a:t>
            </a:r>
            <a:r>
              <a:rPr lang="el-GR" dirty="0"/>
              <a:t>, Κ. Χ. (2007). Παιδαγωγική αλληλεπίδραση στο σχολείο. Αθήνα: Ατραπός.</a:t>
            </a:r>
          </a:p>
          <a:p>
            <a:r>
              <a:rPr lang="el-GR" dirty="0" err="1"/>
              <a:t>Μπίκος</a:t>
            </a:r>
            <a:r>
              <a:rPr lang="el-GR" dirty="0"/>
              <a:t>, Κ. Γ. (2004). Αλληλεπίδραση και κοινωνικές σχέσεις στην σχολική τάξη. Αθήνα: Ελληνικά Γράμματα.</a:t>
            </a:r>
          </a:p>
          <a:p>
            <a:endParaRPr lang="en-US" dirty="0"/>
          </a:p>
        </p:txBody>
      </p:sp>
      <p:sp>
        <p:nvSpPr>
          <p:cNvPr id="4" name="Θέση ημερομηνίας 3"/>
          <p:cNvSpPr>
            <a:spLocks noGrp="1"/>
          </p:cNvSpPr>
          <p:nvPr>
            <p:ph type="dt" sz="half" idx="10"/>
          </p:nvPr>
        </p:nvSpPr>
        <p:spPr/>
        <p:txBody>
          <a:bodyPr/>
          <a:lstStyle/>
          <a:p>
            <a:fld id="{43287D10-7A17-4152-947C-24C177708A83}" type="datetime1">
              <a:rPr lang="en-US" smtClean="0"/>
              <a:t>5/18/2016</a:t>
            </a:fld>
            <a:endParaRPr lang="en-US"/>
          </a:p>
        </p:txBody>
      </p:sp>
      <p:sp>
        <p:nvSpPr>
          <p:cNvPr id="5" name="Θέση υποσέλιδου 4"/>
          <p:cNvSpPr>
            <a:spLocks noGrp="1"/>
          </p:cNvSpPr>
          <p:nvPr>
            <p:ph type="ftr" sz="quarter" idx="11"/>
          </p:nvPr>
        </p:nvSpPr>
        <p:spPr/>
        <p:txBody>
          <a:bodyPr/>
          <a:lstStyle/>
          <a:p>
            <a:r>
              <a:rPr lang="el-GR" smtClean="0"/>
              <a:t>ΔΙΔΑΚΤΙΚΕΣ ΑΛΛΗΛΕΠΙΔΡΑΣΕΙΣ ΙΙ</a:t>
            </a:r>
            <a:endParaRPr lang="en-US"/>
          </a:p>
        </p:txBody>
      </p:sp>
      <p:sp>
        <p:nvSpPr>
          <p:cNvPr id="6" name="Θέση αριθμού διαφάνειας 5"/>
          <p:cNvSpPr>
            <a:spLocks noGrp="1"/>
          </p:cNvSpPr>
          <p:nvPr>
            <p:ph type="sldNum" sz="quarter" idx="12"/>
          </p:nvPr>
        </p:nvSpPr>
        <p:spPr/>
        <p:txBody>
          <a:bodyPr>
            <a:normAutofit fontScale="85000" lnSpcReduction="20000"/>
          </a:bodyPr>
          <a:lstStyle/>
          <a:p>
            <a:fld id="{89069AF5-4DA5-4322-80F4-DFBEE1369D50}" type="slidenum">
              <a:rPr lang="en-US" smtClean="0"/>
              <a:t>33</a:t>
            </a:fld>
            <a:endParaRPr lang="en-US"/>
          </a:p>
        </p:txBody>
      </p:sp>
    </p:spTree>
    <p:extLst>
      <p:ext uri="{BB962C8B-B14F-4D97-AF65-F5344CB8AC3E}">
        <p14:creationId xmlns:p14="http://schemas.microsoft.com/office/powerpoint/2010/main" val="17883765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rgbClr val="775F55"/>
                </a:solidFill>
              </a:rPr>
              <a:t>ΒΙΒΛΙΟΓΡΑΦΙΑ</a:t>
            </a:r>
            <a:endParaRPr lang="en-US" dirty="0"/>
          </a:p>
        </p:txBody>
      </p:sp>
      <p:sp>
        <p:nvSpPr>
          <p:cNvPr id="3" name="Θέση περιεχομένου 2"/>
          <p:cNvSpPr>
            <a:spLocks noGrp="1"/>
          </p:cNvSpPr>
          <p:nvPr>
            <p:ph sz="quarter" idx="1"/>
          </p:nvPr>
        </p:nvSpPr>
        <p:spPr/>
        <p:txBody>
          <a:bodyPr>
            <a:normAutofit fontScale="85000" lnSpcReduction="20000"/>
          </a:bodyPr>
          <a:lstStyle/>
          <a:p>
            <a:r>
              <a:rPr lang="el-GR" dirty="0"/>
              <a:t>Παπανούτσος Ε.Π., (2003). Η αξία του διαλόγου. Έκφραση Έκθεση για το Ενιαίο Λύκειο, Θεματικοί Κύκλοι, (σ.41-44). ΟΑΕΔ, Αθήνα.</a:t>
            </a:r>
          </a:p>
          <a:p>
            <a:r>
              <a:rPr lang="el-GR" dirty="0" err="1"/>
              <a:t>Πουρκός</a:t>
            </a:r>
            <a:r>
              <a:rPr lang="el-GR" dirty="0"/>
              <a:t>, Μ. Α. (2003). Ο ρόλος του πλαισίου στην ανθρώπινη επικοινωνία. Την εκπαίδευση και την </a:t>
            </a:r>
            <a:r>
              <a:rPr lang="el-GR" dirty="0" err="1"/>
              <a:t>κοινωνικο</a:t>
            </a:r>
            <a:r>
              <a:rPr lang="el-GR" dirty="0"/>
              <a:t>-ηθική μάθηση. Αθήνα: </a:t>
            </a:r>
            <a:r>
              <a:rPr lang="el-GR" dirty="0" err="1"/>
              <a:t>Gutenberg</a:t>
            </a:r>
            <a:r>
              <a:rPr lang="el-GR" dirty="0"/>
              <a:t>.</a:t>
            </a:r>
          </a:p>
          <a:p>
            <a:r>
              <a:rPr lang="el-GR" dirty="0" err="1"/>
              <a:t>Φρυδάκη</a:t>
            </a:r>
            <a:r>
              <a:rPr lang="el-GR" dirty="0"/>
              <a:t>, Ε. (2009). Η διδασκαλία στην τομή της νεωτερικής και </a:t>
            </a:r>
            <a:r>
              <a:rPr lang="el-GR" dirty="0" err="1"/>
              <a:t>μετανεωτερικής</a:t>
            </a:r>
            <a:r>
              <a:rPr lang="el-GR" dirty="0"/>
              <a:t> σκέψης. Αθήνα: Κριτική.</a:t>
            </a:r>
          </a:p>
          <a:p>
            <a:r>
              <a:rPr lang="el-GR" dirty="0" err="1" smtClean="0"/>
              <a:t>Elliott</a:t>
            </a:r>
            <a:r>
              <a:rPr lang="el-GR" dirty="0"/>
              <a:t>, S. N., </a:t>
            </a:r>
            <a:r>
              <a:rPr lang="el-GR" dirty="0" err="1"/>
              <a:t>Kratochwill</a:t>
            </a:r>
            <a:r>
              <a:rPr lang="el-GR" dirty="0"/>
              <a:t>, T. R., </a:t>
            </a:r>
            <a:r>
              <a:rPr lang="el-GR" dirty="0" err="1"/>
              <a:t>Littlefield</a:t>
            </a:r>
            <a:r>
              <a:rPr lang="el-GR" dirty="0"/>
              <a:t> </a:t>
            </a:r>
            <a:r>
              <a:rPr lang="el-GR" dirty="0" err="1"/>
              <a:t>Cook</a:t>
            </a:r>
            <a:r>
              <a:rPr lang="el-GR" dirty="0"/>
              <a:t>, J., </a:t>
            </a:r>
            <a:r>
              <a:rPr lang="el-GR" dirty="0" err="1"/>
              <a:t>Travers</a:t>
            </a:r>
            <a:r>
              <a:rPr lang="el-GR" dirty="0"/>
              <a:t>, J. F. (2008). Εκπαιδευτική ψυχολογία. Αθήνα: </a:t>
            </a:r>
            <a:r>
              <a:rPr lang="el-GR" dirty="0" err="1"/>
              <a:t>Gutenberg</a:t>
            </a:r>
            <a:r>
              <a:rPr lang="el-GR" dirty="0"/>
              <a:t>.</a:t>
            </a:r>
          </a:p>
          <a:p>
            <a:r>
              <a:rPr lang="el-GR" dirty="0" err="1"/>
              <a:t>Mercer</a:t>
            </a:r>
            <a:r>
              <a:rPr lang="el-GR" dirty="0"/>
              <a:t>, N. (2000). Η Συγκρότηση της Γνώσης, Γλωσσική Αλληλεπίδραση Μεταξύ Εκπαιδευτικών και Εκπαιδευόμενων. Εκδόσεις Μεταίχμιο – Επιστήμες.</a:t>
            </a:r>
          </a:p>
          <a:p>
            <a:endParaRPr lang="en-US" dirty="0"/>
          </a:p>
        </p:txBody>
      </p:sp>
      <p:sp>
        <p:nvSpPr>
          <p:cNvPr id="4" name="Θέση ημερομηνίας 3"/>
          <p:cNvSpPr>
            <a:spLocks noGrp="1"/>
          </p:cNvSpPr>
          <p:nvPr>
            <p:ph type="dt" sz="half" idx="10"/>
          </p:nvPr>
        </p:nvSpPr>
        <p:spPr/>
        <p:txBody>
          <a:bodyPr/>
          <a:lstStyle/>
          <a:p>
            <a:fld id="{F7411160-C853-4240-80A6-39D9519CD40E}" type="datetime1">
              <a:rPr lang="en-US" smtClean="0"/>
              <a:t>5/18/2016</a:t>
            </a:fld>
            <a:endParaRPr lang="en-US"/>
          </a:p>
        </p:txBody>
      </p:sp>
      <p:sp>
        <p:nvSpPr>
          <p:cNvPr id="5" name="Θέση υποσέλιδου 4"/>
          <p:cNvSpPr>
            <a:spLocks noGrp="1"/>
          </p:cNvSpPr>
          <p:nvPr>
            <p:ph type="ftr" sz="quarter" idx="11"/>
          </p:nvPr>
        </p:nvSpPr>
        <p:spPr/>
        <p:txBody>
          <a:bodyPr/>
          <a:lstStyle/>
          <a:p>
            <a:r>
              <a:rPr lang="el-GR" smtClean="0"/>
              <a:t>ΔΙΔΑΚΤΙΚΕΣ ΑΛΛΗΛΕΠΙΔΡΑΣΕΙΣ ΙΙ</a:t>
            </a:r>
            <a:endParaRPr lang="en-US"/>
          </a:p>
        </p:txBody>
      </p:sp>
      <p:sp>
        <p:nvSpPr>
          <p:cNvPr id="6" name="Θέση αριθμού διαφάνειας 5"/>
          <p:cNvSpPr>
            <a:spLocks noGrp="1"/>
          </p:cNvSpPr>
          <p:nvPr>
            <p:ph type="sldNum" sz="quarter" idx="12"/>
          </p:nvPr>
        </p:nvSpPr>
        <p:spPr/>
        <p:txBody>
          <a:bodyPr>
            <a:normAutofit fontScale="85000" lnSpcReduction="20000"/>
          </a:bodyPr>
          <a:lstStyle/>
          <a:p>
            <a:fld id="{89069AF5-4DA5-4322-80F4-DFBEE1369D50}" type="slidenum">
              <a:rPr lang="en-US" smtClean="0"/>
              <a:t>34</a:t>
            </a:fld>
            <a:endParaRPr lang="en-US"/>
          </a:p>
        </p:txBody>
      </p:sp>
    </p:spTree>
    <p:extLst>
      <p:ext uri="{BB962C8B-B14F-4D97-AF65-F5344CB8AC3E}">
        <p14:creationId xmlns:p14="http://schemas.microsoft.com/office/powerpoint/2010/main" val="26875102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rgbClr val="775F55"/>
                </a:solidFill>
              </a:rPr>
              <a:t>ΒΙΒΛΙΟΓΡΑΦΙΑ</a:t>
            </a:r>
            <a:endParaRPr lang="en-US" dirty="0"/>
          </a:p>
        </p:txBody>
      </p:sp>
      <p:sp>
        <p:nvSpPr>
          <p:cNvPr id="3" name="Θέση περιεχομένου 2"/>
          <p:cNvSpPr>
            <a:spLocks noGrp="1"/>
          </p:cNvSpPr>
          <p:nvPr>
            <p:ph sz="quarter" idx="1"/>
          </p:nvPr>
        </p:nvSpPr>
        <p:spPr>
          <a:xfrm>
            <a:off x="381000" y="1600200"/>
            <a:ext cx="8385048" cy="5257800"/>
          </a:xfrm>
        </p:spPr>
        <p:txBody>
          <a:bodyPr>
            <a:normAutofit fontScale="62500" lnSpcReduction="20000"/>
          </a:bodyPr>
          <a:lstStyle/>
          <a:p>
            <a:r>
              <a:rPr lang="en-US" dirty="0"/>
              <a:t>Alexander, R. (2005). EDUCATION AS DIALOGUE. Hong Kong Institute of Education, 1-22.</a:t>
            </a:r>
          </a:p>
          <a:p>
            <a:r>
              <a:rPr lang="en-US" dirty="0"/>
              <a:t>Alexander, R. (2004). Towards Dialogic Teaching: Rethinking Classroom Talk. Cambridge: </a:t>
            </a:r>
            <a:r>
              <a:rPr lang="en-US" dirty="0" err="1"/>
              <a:t>Dialogos</a:t>
            </a:r>
            <a:r>
              <a:rPr lang="en-US" dirty="0"/>
              <a:t> UK.</a:t>
            </a:r>
          </a:p>
          <a:p>
            <a:r>
              <a:rPr lang="en-US" dirty="0" err="1"/>
              <a:t>Blay</a:t>
            </a:r>
            <a:r>
              <a:rPr lang="en-US" dirty="0"/>
              <a:t>, J. A., </a:t>
            </a:r>
            <a:r>
              <a:rPr lang="en-US" dirty="0" err="1"/>
              <a:t>Ireson</a:t>
            </a:r>
            <a:r>
              <a:rPr lang="en-US" dirty="0"/>
              <a:t>, J. (2009). Pedagogical beliefs, activity choice and structure, and adult–child interaction in nursery classrooms. Teaching and Teacher Education, 25, 1105-1116.</a:t>
            </a:r>
          </a:p>
          <a:p>
            <a:r>
              <a:rPr lang="en-US" dirty="0" err="1"/>
              <a:t>Buzzelli</a:t>
            </a:r>
            <a:r>
              <a:rPr lang="en-US" dirty="0"/>
              <a:t>, C. A. (1996). The moral implications of teacher-child discourse in early childhood classrooms. Early Childhood Research Quarterly, 11, 515-534.  </a:t>
            </a:r>
          </a:p>
          <a:p>
            <a:r>
              <a:rPr lang="en-US" dirty="0"/>
              <a:t>Cohen, L., </a:t>
            </a:r>
            <a:r>
              <a:rPr lang="en-US" dirty="0" err="1"/>
              <a:t>Uhry</a:t>
            </a:r>
            <a:r>
              <a:rPr lang="en-US" dirty="0"/>
              <a:t>, J. (2007). Young children’s discourse strategies during block play: A </a:t>
            </a:r>
            <a:r>
              <a:rPr lang="en-US" dirty="0" err="1"/>
              <a:t>Bakhtinian</a:t>
            </a:r>
            <a:r>
              <a:rPr lang="en-US" dirty="0"/>
              <a:t> approach. Journal of research in childhood education, 21, (3), 302-315.</a:t>
            </a:r>
          </a:p>
          <a:p>
            <a:r>
              <a:rPr lang="en-US" dirty="0"/>
              <a:t>File, N. (1994). Children’s Play, Teacher-Child Interactions, and Teacher Beliefs in Integrated Early Childhood Programs. Early Childhood Research Quarterly, 9, 223-240.</a:t>
            </a:r>
          </a:p>
          <a:p>
            <a:r>
              <a:rPr lang="en-US" dirty="0"/>
              <a:t>Howes, C., Hamilton, C. E. (1993). The Changing Experience of Child Care: Changes in Teachers and in Teacher-Child Relationships and Children's Social Competence with Peers. Early Childhood Research Quarterly, 8, 15-23.</a:t>
            </a:r>
          </a:p>
        </p:txBody>
      </p:sp>
      <p:sp>
        <p:nvSpPr>
          <p:cNvPr id="4" name="Θέση ημερομηνίας 3"/>
          <p:cNvSpPr>
            <a:spLocks noGrp="1"/>
          </p:cNvSpPr>
          <p:nvPr>
            <p:ph type="dt" sz="half" idx="10"/>
          </p:nvPr>
        </p:nvSpPr>
        <p:spPr/>
        <p:txBody>
          <a:bodyPr/>
          <a:lstStyle/>
          <a:p>
            <a:fld id="{0DC6FF4A-00C9-486A-8AC5-1A2CD6E38E7F}" type="datetime1">
              <a:rPr lang="en-US" smtClean="0"/>
              <a:t>5/18/2016</a:t>
            </a:fld>
            <a:endParaRPr lang="en-US"/>
          </a:p>
        </p:txBody>
      </p:sp>
      <p:sp>
        <p:nvSpPr>
          <p:cNvPr id="5" name="Θέση υποσέλιδου 4"/>
          <p:cNvSpPr>
            <a:spLocks noGrp="1"/>
          </p:cNvSpPr>
          <p:nvPr>
            <p:ph type="ftr" sz="quarter" idx="11"/>
          </p:nvPr>
        </p:nvSpPr>
        <p:spPr/>
        <p:txBody>
          <a:bodyPr/>
          <a:lstStyle/>
          <a:p>
            <a:r>
              <a:rPr lang="el-GR" smtClean="0"/>
              <a:t>ΔΙΔΑΚΤΙΚΕΣ ΑΛΛΗΛΕΠΙΔΡΑΣΕΙΣ ΙΙ</a:t>
            </a:r>
            <a:endParaRPr lang="en-US"/>
          </a:p>
        </p:txBody>
      </p:sp>
      <p:sp>
        <p:nvSpPr>
          <p:cNvPr id="6" name="Θέση αριθμού διαφάνειας 5"/>
          <p:cNvSpPr>
            <a:spLocks noGrp="1"/>
          </p:cNvSpPr>
          <p:nvPr>
            <p:ph type="sldNum" sz="quarter" idx="12"/>
          </p:nvPr>
        </p:nvSpPr>
        <p:spPr/>
        <p:txBody>
          <a:bodyPr>
            <a:normAutofit fontScale="85000" lnSpcReduction="20000"/>
          </a:bodyPr>
          <a:lstStyle/>
          <a:p>
            <a:fld id="{89069AF5-4DA5-4322-80F4-DFBEE1369D50}" type="slidenum">
              <a:rPr lang="en-US" smtClean="0"/>
              <a:t>35</a:t>
            </a:fld>
            <a:endParaRPr lang="en-US"/>
          </a:p>
        </p:txBody>
      </p:sp>
    </p:spTree>
    <p:extLst>
      <p:ext uri="{BB962C8B-B14F-4D97-AF65-F5344CB8AC3E}">
        <p14:creationId xmlns:p14="http://schemas.microsoft.com/office/powerpoint/2010/main" val="15916588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rgbClr val="775F55"/>
                </a:solidFill>
              </a:rPr>
              <a:t>ΒΙΒΛΙΟΓΡΑΦΙΑ</a:t>
            </a:r>
            <a:endParaRPr lang="en-US" dirty="0"/>
          </a:p>
        </p:txBody>
      </p:sp>
      <p:sp>
        <p:nvSpPr>
          <p:cNvPr id="3" name="Θέση περιεχομένου 2"/>
          <p:cNvSpPr>
            <a:spLocks noGrp="1"/>
          </p:cNvSpPr>
          <p:nvPr>
            <p:ph sz="quarter" idx="1"/>
          </p:nvPr>
        </p:nvSpPr>
        <p:spPr>
          <a:xfrm>
            <a:off x="612648" y="1600200"/>
            <a:ext cx="8153400" cy="5029200"/>
          </a:xfrm>
        </p:spPr>
        <p:txBody>
          <a:bodyPr>
            <a:normAutofit fontScale="77500" lnSpcReduction="20000"/>
          </a:bodyPr>
          <a:lstStyle/>
          <a:p>
            <a:r>
              <a:rPr lang="en-US" dirty="0"/>
              <a:t>Howes, C., </a:t>
            </a:r>
            <a:r>
              <a:rPr lang="en-US" dirty="0" err="1"/>
              <a:t>Phillipsen</a:t>
            </a:r>
            <a:r>
              <a:rPr lang="en-US" dirty="0"/>
              <a:t>, L. C., </a:t>
            </a:r>
            <a:r>
              <a:rPr lang="en-US" dirty="0" err="1"/>
              <a:t>Peisner</a:t>
            </a:r>
            <a:r>
              <a:rPr lang="en-US" dirty="0"/>
              <a:t>-Feinberg, E. (2000). The Consistency of Perceived Teacher–Child Relationships between Preschool and Kindergarten. Journal of School Psychology, 38, (2), 113-132.</a:t>
            </a:r>
          </a:p>
          <a:p>
            <a:r>
              <a:rPr lang="en-US" dirty="0" err="1"/>
              <a:t>Kesner</a:t>
            </a:r>
            <a:r>
              <a:rPr lang="en-US" dirty="0"/>
              <a:t>, J. E. (2000). Teacher Characteristics and the Quality of Child–Teacher Relationships. Journal of School Psychology, 28, (2), 133-149.</a:t>
            </a:r>
          </a:p>
          <a:p>
            <a:r>
              <a:rPr lang="en-US" dirty="0" err="1"/>
              <a:t>Kontos</a:t>
            </a:r>
            <a:r>
              <a:rPr lang="en-US" dirty="0"/>
              <a:t>, S. (1999). Preschool Teachers’ Talk, Roles, and Activity Settings During Free Play. Early Childhood Research Quarterly, 14, (3), 363-382.</a:t>
            </a:r>
          </a:p>
          <a:p>
            <a:r>
              <a:rPr lang="en-US" dirty="0" err="1"/>
              <a:t>Kontos</a:t>
            </a:r>
            <a:r>
              <a:rPr lang="en-US" dirty="0"/>
              <a:t>, S., Wilcox-Herzog, A. (1997). Influences on children’s competence in early childhood classrooms. Early Childhood Research Quarterly, 12, 247-262.</a:t>
            </a:r>
          </a:p>
          <a:p>
            <a:r>
              <a:rPr lang="en-US" dirty="0" err="1"/>
              <a:t>Koschmann</a:t>
            </a:r>
            <a:r>
              <a:rPr lang="en-US" dirty="0"/>
              <a:t>, T. (1999). Toward a Dialogic Theory of Learning: Bakhtin's Contribution to Understanding Learning in Settings of Collaboration. Computer Support for Collaborative Learning, 38, 308-313.</a:t>
            </a:r>
          </a:p>
          <a:p>
            <a:endParaRPr lang="en-US" dirty="0"/>
          </a:p>
        </p:txBody>
      </p:sp>
      <p:sp>
        <p:nvSpPr>
          <p:cNvPr id="4" name="Θέση ημερομηνίας 3"/>
          <p:cNvSpPr>
            <a:spLocks noGrp="1"/>
          </p:cNvSpPr>
          <p:nvPr>
            <p:ph type="dt" sz="half" idx="10"/>
          </p:nvPr>
        </p:nvSpPr>
        <p:spPr/>
        <p:txBody>
          <a:bodyPr/>
          <a:lstStyle/>
          <a:p>
            <a:fld id="{5EB0FA11-ED07-4103-BD63-9E26D0FC4861}" type="datetime1">
              <a:rPr lang="en-US" smtClean="0"/>
              <a:t>5/18/2016</a:t>
            </a:fld>
            <a:endParaRPr lang="en-US"/>
          </a:p>
        </p:txBody>
      </p:sp>
      <p:sp>
        <p:nvSpPr>
          <p:cNvPr id="5" name="Θέση υποσέλιδου 4"/>
          <p:cNvSpPr>
            <a:spLocks noGrp="1"/>
          </p:cNvSpPr>
          <p:nvPr>
            <p:ph type="ftr" sz="quarter" idx="11"/>
          </p:nvPr>
        </p:nvSpPr>
        <p:spPr/>
        <p:txBody>
          <a:bodyPr/>
          <a:lstStyle/>
          <a:p>
            <a:r>
              <a:rPr lang="el-GR" smtClean="0"/>
              <a:t>ΔΙΔΑΚΤΙΚΕΣ ΑΛΛΗΛΕΠΙΔΡΑΣΕΙΣ ΙΙ</a:t>
            </a:r>
            <a:endParaRPr lang="en-US"/>
          </a:p>
        </p:txBody>
      </p:sp>
      <p:sp>
        <p:nvSpPr>
          <p:cNvPr id="6" name="Θέση αριθμού διαφάνειας 5"/>
          <p:cNvSpPr>
            <a:spLocks noGrp="1"/>
          </p:cNvSpPr>
          <p:nvPr>
            <p:ph type="sldNum" sz="quarter" idx="12"/>
          </p:nvPr>
        </p:nvSpPr>
        <p:spPr/>
        <p:txBody>
          <a:bodyPr>
            <a:normAutofit fontScale="85000" lnSpcReduction="20000"/>
          </a:bodyPr>
          <a:lstStyle/>
          <a:p>
            <a:fld id="{89069AF5-4DA5-4322-80F4-DFBEE1369D50}" type="slidenum">
              <a:rPr lang="en-US" smtClean="0"/>
              <a:t>36</a:t>
            </a:fld>
            <a:endParaRPr lang="en-US"/>
          </a:p>
        </p:txBody>
      </p:sp>
    </p:spTree>
    <p:extLst>
      <p:ext uri="{BB962C8B-B14F-4D97-AF65-F5344CB8AC3E}">
        <p14:creationId xmlns:p14="http://schemas.microsoft.com/office/powerpoint/2010/main" val="6325787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rgbClr val="775F55"/>
                </a:solidFill>
              </a:rPr>
              <a:t>ΒΙΒΛΙΟΓΡΑΦΙΑ</a:t>
            </a:r>
            <a:endParaRPr lang="en-US" dirty="0"/>
          </a:p>
        </p:txBody>
      </p:sp>
      <p:sp>
        <p:nvSpPr>
          <p:cNvPr id="3" name="Θέση περιεχομένου 2"/>
          <p:cNvSpPr>
            <a:spLocks noGrp="1"/>
          </p:cNvSpPr>
          <p:nvPr>
            <p:ph sz="quarter" idx="1"/>
          </p:nvPr>
        </p:nvSpPr>
        <p:spPr>
          <a:xfrm>
            <a:off x="612648" y="1600200"/>
            <a:ext cx="8153400" cy="5105400"/>
          </a:xfrm>
        </p:spPr>
        <p:txBody>
          <a:bodyPr>
            <a:normAutofit fontScale="77500" lnSpcReduction="20000"/>
          </a:bodyPr>
          <a:lstStyle/>
          <a:p>
            <a:r>
              <a:rPr lang="en-US" dirty="0" err="1"/>
              <a:t>Lobman</a:t>
            </a:r>
            <a:r>
              <a:rPr lang="en-US" dirty="0"/>
              <a:t>, C. L. (2006). Improvisation: An analytic tool for examining teacher–child interactions in the early childhood classroom. Early Childhood Research Quarterly, 21, 455-470.</a:t>
            </a:r>
          </a:p>
          <a:p>
            <a:r>
              <a:rPr lang="en-US" dirty="0"/>
              <a:t>Massey, S. L. (2004). Teacher–Child Conversation in the Preschool Classroom. Early Childhood Education Journal, 31, (4), 227-231.</a:t>
            </a:r>
          </a:p>
          <a:p>
            <a:r>
              <a:rPr lang="en-US" dirty="0"/>
              <a:t>Mercer, N. (2000). Words and Minds: How We Use Language to Think Together, London: Routledge.</a:t>
            </a:r>
          </a:p>
          <a:p>
            <a:r>
              <a:rPr lang="en-US" dirty="0" err="1"/>
              <a:t>Myhill</a:t>
            </a:r>
            <a:r>
              <a:rPr lang="en-US" dirty="0"/>
              <a:t>, D., Dunkin, F. (2005). Questioning Learning. LANGUAGE AND EDUCATION, 19, (5), 415-427.</a:t>
            </a:r>
          </a:p>
          <a:p>
            <a:r>
              <a:rPr lang="en-US" dirty="0" err="1"/>
              <a:t>Myhill</a:t>
            </a:r>
            <a:r>
              <a:rPr lang="en-US" dirty="0"/>
              <a:t>, D. (2006). Talk, talk, talk: Teaching and learning in whole class discourse. Research Papers in Education, 21, (1), 19-41.</a:t>
            </a:r>
          </a:p>
          <a:p>
            <a:r>
              <a:rPr lang="en-US" dirty="0" err="1"/>
              <a:t>Myhill</a:t>
            </a:r>
            <a:r>
              <a:rPr lang="en-US" dirty="0"/>
              <a:t>, D., </a:t>
            </a:r>
            <a:r>
              <a:rPr lang="en-US" dirty="0" err="1"/>
              <a:t>Brackley</a:t>
            </a:r>
            <a:r>
              <a:rPr lang="en-US" dirty="0"/>
              <a:t>, M. (2004). Making connections: teachers’ use of children’s prior knowledge in whole class discourse. British Journal of Educational Studies, 52, (3), 263-275.</a:t>
            </a:r>
          </a:p>
        </p:txBody>
      </p:sp>
      <p:sp>
        <p:nvSpPr>
          <p:cNvPr id="4" name="Θέση ημερομηνίας 3"/>
          <p:cNvSpPr>
            <a:spLocks noGrp="1"/>
          </p:cNvSpPr>
          <p:nvPr>
            <p:ph type="dt" sz="half" idx="10"/>
          </p:nvPr>
        </p:nvSpPr>
        <p:spPr/>
        <p:txBody>
          <a:bodyPr/>
          <a:lstStyle/>
          <a:p>
            <a:fld id="{4D7D9427-21E5-4BA1-AE53-0F31D92BB469}" type="datetime1">
              <a:rPr lang="en-US" smtClean="0"/>
              <a:t>5/18/2016</a:t>
            </a:fld>
            <a:endParaRPr lang="en-US"/>
          </a:p>
        </p:txBody>
      </p:sp>
      <p:sp>
        <p:nvSpPr>
          <p:cNvPr id="5" name="Θέση υποσέλιδου 4"/>
          <p:cNvSpPr>
            <a:spLocks noGrp="1"/>
          </p:cNvSpPr>
          <p:nvPr>
            <p:ph type="ftr" sz="quarter" idx="11"/>
          </p:nvPr>
        </p:nvSpPr>
        <p:spPr/>
        <p:txBody>
          <a:bodyPr/>
          <a:lstStyle/>
          <a:p>
            <a:r>
              <a:rPr lang="el-GR" smtClean="0"/>
              <a:t>ΔΙΔΑΚΤΙΚΕΣ ΑΛΛΗΛΕΠΙΔΡΑΣΕΙΣ ΙΙ</a:t>
            </a:r>
            <a:endParaRPr lang="en-US"/>
          </a:p>
        </p:txBody>
      </p:sp>
      <p:sp>
        <p:nvSpPr>
          <p:cNvPr id="6" name="Θέση αριθμού διαφάνειας 5"/>
          <p:cNvSpPr>
            <a:spLocks noGrp="1"/>
          </p:cNvSpPr>
          <p:nvPr>
            <p:ph type="sldNum" sz="quarter" idx="12"/>
          </p:nvPr>
        </p:nvSpPr>
        <p:spPr/>
        <p:txBody>
          <a:bodyPr>
            <a:normAutofit fontScale="85000" lnSpcReduction="20000"/>
          </a:bodyPr>
          <a:lstStyle/>
          <a:p>
            <a:fld id="{89069AF5-4DA5-4322-80F4-DFBEE1369D50}" type="slidenum">
              <a:rPr lang="en-US" smtClean="0"/>
              <a:t>37</a:t>
            </a:fld>
            <a:endParaRPr lang="en-US"/>
          </a:p>
        </p:txBody>
      </p:sp>
    </p:spTree>
    <p:extLst>
      <p:ext uri="{BB962C8B-B14F-4D97-AF65-F5344CB8AC3E}">
        <p14:creationId xmlns:p14="http://schemas.microsoft.com/office/powerpoint/2010/main" val="35645893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rgbClr val="775F55"/>
                </a:solidFill>
              </a:rPr>
              <a:t>ΒΙΒΛΙΟΓΡΑΦΙΑ</a:t>
            </a:r>
            <a:endParaRPr lang="en-US" dirty="0"/>
          </a:p>
        </p:txBody>
      </p:sp>
      <p:sp>
        <p:nvSpPr>
          <p:cNvPr id="3" name="Θέση περιεχομένου 2"/>
          <p:cNvSpPr>
            <a:spLocks noGrp="1"/>
          </p:cNvSpPr>
          <p:nvPr>
            <p:ph sz="quarter" idx="1"/>
          </p:nvPr>
        </p:nvSpPr>
        <p:spPr/>
        <p:txBody>
          <a:bodyPr>
            <a:normAutofit fontScale="62500" lnSpcReduction="20000"/>
          </a:bodyPr>
          <a:lstStyle/>
          <a:p>
            <a:r>
              <a:rPr lang="en-US" dirty="0"/>
              <a:t>O'Connor, E. (2010). Teacher–child relationships as dynamic systems. Journal of School Psychology, 48, (3), 187-218.</a:t>
            </a:r>
          </a:p>
          <a:p>
            <a:r>
              <a:rPr lang="en-US" dirty="0" err="1"/>
              <a:t>Pianta</a:t>
            </a:r>
            <a:r>
              <a:rPr lang="en-US" dirty="0"/>
              <a:t>, R. C., </a:t>
            </a:r>
            <a:r>
              <a:rPr lang="en-US" dirty="0" err="1"/>
              <a:t>Nimetz</a:t>
            </a:r>
            <a:r>
              <a:rPr lang="en-US" dirty="0"/>
              <a:t>, S. L., Bennett, E. (1997). Mother-Child Relationships, Teacher-Child Relationships, and School Outcomes in Preschool and Kindergarten. Early Childhood Research Quarterly, 12, 263-280.</a:t>
            </a:r>
          </a:p>
          <a:p>
            <a:r>
              <a:rPr lang="en-US" dirty="0"/>
              <a:t>Radford, J., </a:t>
            </a:r>
            <a:r>
              <a:rPr lang="en-US" dirty="0" err="1"/>
              <a:t>Iresοn</a:t>
            </a:r>
            <a:r>
              <a:rPr lang="en-US" dirty="0"/>
              <a:t>, J., Mahon, M. (2006). Triadic dialogue in oral communication tasks: what are the implications for language learning?. Language and Education, 20, (3), 191 – 210.</a:t>
            </a:r>
          </a:p>
          <a:p>
            <a:r>
              <a:rPr lang="en-US" dirty="0"/>
              <a:t>Rogers, C. R. (1994). Freedom to learn. New York: Macmillan College Publishing Company.</a:t>
            </a:r>
          </a:p>
          <a:p>
            <a:r>
              <a:rPr lang="en-US" dirty="0"/>
              <a:t>Rogoff, B. (1990). Apprenticeship in thinking: Cognitive development in social context. New York: Oxford University Press.</a:t>
            </a:r>
          </a:p>
          <a:p>
            <a:r>
              <a:rPr lang="en-US" dirty="0" err="1"/>
              <a:t>Siry</a:t>
            </a:r>
            <a:r>
              <a:rPr lang="en-US" dirty="0"/>
              <a:t>, C. A., Lang, D. E. (2010). Creating participatory discourse for teaching and research in early childhood science. Journal of Science teacher education, 21, (2), 149-160.</a:t>
            </a:r>
          </a:p>
          <a:p>
            <a:r>
              <a:rPr lang="en-US" dirty="0"/>
              <a:t>Sutton, P. (2009). Towards dialogic feedback. Critical and Reflective Practice in Education, 1, 1-10.</a:t>
            </a:r>
          </a:p>
          <a:p>
            <a:endParaRPr lang="en-US" dirty="0"/>
          </a:p>
        </p:txBody>
      </p:sp>
      <p:sp>
        <p:nvSpPr>
          <p:cNvPr id="4" name="Θέση ημερομηνίας 3"/>
          <p:cNvSpPr>
            <a:spLocks noGrp="1"/>
          </p:cNvSpPr>
          <p:nvPr>
            <p:ph type="dt" sz="half" idx="10"/>
          </p:nvPr>
        </p:nvSpPr>
        <p:spPr/>
        <p:txBody>
          <a:bodyPr/>
          <a:lstStyle/>
          <a:p>
            <a:fld id="{9D6E13A4-DA54-49A9-B09E-5B74CDAFD791}" type="datetime1">
              <a:rPr lang="en-US" smtClean="0"/>
              <a:t>5/18/2016</a:t>
            </a:fld>
            <a:endParaRPr lang="en-US"/>
          </a:p>
        </p:txBody>
      </p:sp>
      <p:sp>
        <p:nvSpPr>
          <p:cNvPr id="5" name="Θέση υποσέλιδου 4"/>
          <p:cNvSpPr>
            <a:spLocks noGrp="1"/>
          </p:cNvSpPr>
          <p:nvPr>
            <p:ph type="ftr" sz="quarter" idx="11"/>
          </p:nvPr>
        </p:nvSpPr>
        <p:spPr/>
        <p:txBody>
          <a:bodyPr/>
          <a:lstStyle/>
          <a:p>
            <a:r>
              <a:rPr lang="el-GR" smtClean="0"/>
              <a:t>ΔΙΔΑΚΤΙΚΕΣ ΑΛΛΗΛΕΠΙΔΡΑΣΕΙΣ ΙΙ</a:t>
            </a:r>
            <a:endParaRPr lang="en-US"/>
          </a:p>
        </p:txBody>
      </p:sp>
      <p:sp>
        <p:nvSpPr>
          <p:cNvPr id="6" name="Θέση αριθμού διαφάνειας 5"/>
          <p:cNvSpPr>
            <a:spLocks noGrp="1"/>
          </p:cNvSpPr>
          <p:nvPr>
            <p:ph type="sldNum" sz="quarter" idx="12"/>
          </p:nvPr>
        </p:nvSpPr>
        <p:spPr/>
        <p:txBody>
          <a:bodyPr>
            <a:normAutofit fontScale="85000" lnSpcReduction="20000"/>
          </a:bodyPr>
          <a:lstStyle/>
          <a:p>
            <a:fld id="{89069AF5-4DA5-4322-80F4-DFBEE1369D50}" type="slidenum">
              <a:rPr lang="en-US" smtClean="0"/>
              <a:t>38</a:t>
            </a:fld>
            <a:endParaRPr lang="en-US"/>
          </a:p>
        </p:txBody>
      </p:sp>
    </p:spTree>
    <p:extLst>
      <p:ext uri="{BB962C8B-B14F-4D97-AF65-F5344CB8AC3E}">
        <p14:creationId xmlns:p14="http://schemas.microsoft.com/office/powerpoint/2010/main" val="42078451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rgbClr val="775F55"/>
                </a:solidFill>
              </a:rPr>
              <a:t>ΒΙΒΛΙΟΓΡΑΦΙΑ</a:t>
            </a:r>
            <a:endParaRPr lang="en-US" dirty="0"/>
          </a:p>
        </p:txBody>
      </p:sp>
      <p:sp>
        <p:nvSpPr>
          <p:cNvPr id="3" name="Θέση περιεχομένου 2"/>
          <p:cNvSpPr>
            <a:spLocks noGrp="1"/>
          </p:cNvSpPr>
          <p:nvPr>
            <p:ph sz="quarter" idx="1"/>
          </p:nvPr>
        </p:nvSpPr>
        <p:spPr/>
        <p:txBody>
          <a:bodyPr>
            <a:normAutofit fontScale="70000" lnSpcReduction="20000"/>
          </a:bodyPr>
          <a:lstStyle/>
          <a:p>
            <a:r>
              <a:rPr lang="en-US" dirty="0"/>
              <a:t>Trawick-Smith, J., </a:t>
            </a:r>
            <a:r>
              <a:rPr lang="en-US" dirty="0" err="1"/>
              <a:t>Dziurgot</a:t>
            </a:r>
            <a:r>
              <a:rPr lang="en-US" dirty="0"/>
              <a:t>, T. (2011). ‘Good-fit’ teacher–child play interactions and the subsequent autonomous play of preschool children. Early Childhood Research Quarterly, 26, 110-123.</a:t>
            </a:r>
          </a:p>
          <a:p>
            <a:r>
              <a:rPr lang="en-US" dirty="0"/>
              <a:t>Vygotsky, L. S. (1978). Mind and society: The development of higher mental processes. Cambridge, MA: Harvard University Press.</a:t>
            </a:r>
          </a:p>
          <a:p>
            <a:r>
              <a:rPr lang="en-US" dirty="0"/>
              <a:t>West, R., Pearson, J. C. (1994). Antecedent and consequent conditions of student questioning: An analysis of classroom discourse across the university. Communication Education, 43, (4), 299-311. </a:t>
            </a:r>
          </a:p>
          <a:p>
            <a:r>
              <a:rPr lang="en-US" dirty="0"/>
              <a:t>Wilcox-Herzog, A., Ward, S. L. (2004). Measuring Teachers' Perceived Interactions with Children: A Tool for Assessing Beliefs and Intentions. Early Childhood Research and Practice, 6, (2).</a:t>
            </a:r>
          </a:p>
          <a:p>
            <a:r>
              <a:rPr lang="en-US" dirty="0"/>
              <a:t>Yew, E. H. J., Schmidt, H. G. (2007). Process study of verbal interactions in problem based learning. </a:t>
            </a:r>
            <a:r>
              <a:rPr lang="en-US" dirty="0" err="1"/>
              <a:t>Ascilite</a:t>
            </a:r>
            <a:r>
              <a:rPr lang="en-US" dirty="0"/>
              <a:t> Singapore, 1109-1113.</a:t>
            </a:r>
          </a:p>
          <a:p>
            <a:endParaRPr lang="en-US" dirty="0"/>
          </a:p>
        </p:txBody>
      </p:sp>
      <p:sp>
        <p:nvSpPr>
          <p:cNvPr id="4" name="Θέση ημερομηνίας 3"/>
          <p:cNvSpPr>
            <a:spLocks noGrp="1"/>
          </p:cNvSpPr>
          <p:nvPr>
            <p:ph type="dt" sz="half" idx="10"/>
          </p:nvPr>
        </p:nvSpPr>
        <p:spPr/>
        <p:txBody>
          <a:bodyPr/>
          <a:lstStyle/>
          <a:p>
            <a:fld id="{7E69E67F-FD02-4B1A-B4DC-0691B4D03F02}" type="datetime1">
              <a:rPr lang="en-US" smtClean="0"/>
              <a:t>5/18/2016</a:t>
            </a:fld>
            <a:endParaRPr lang="en-US"/>
          </a:p>
        </p:txBody>
      </p:sp>
      <p:sp>
        <p:nvSpPr>
          <p:cNvPr id="5" name="Θέση υποσέλιδου 4"/>
          <p:cNvSpPr>
            <a:spLocks noGrp="1"/>
          </p:cNvSpPr>
          <p:nvPr>
            <p:ph type="ftr" sz="quarter" idx="11"/>
          </p:nvPr>
        </p:nvSpPr>
        <p:spPr/>
        <p:txBody>
          <a:bodyPr/>
          <a:lstStyle/>
          <a:p>
            <a:r>
              <a:rPr lang="el-GR" smtClean="0"/>
              <a:t>ΔΙΔΑΚΤΙΚΕΣ ΑΛΛΗΛΕΠΙΔΡΑΣΕΙΣ ΙΙ</a:t>
            </a:r>
            <a:endParaRPr lang="en-US"/>
          </a:p>
        </p:txBody>
      </p:sp>
      <p:sp>
        <p:nvSpPr>
          <p:cNvPr id="6" name="Θέση αριθμού διαφάνειας 5"/>
          <p:cNvSpPr>
            <a:spLocks noGrp="1"/>
          </p:cNvSpPr>
          <p:nvPr>
            <p:ph type="sldNum" sz="quarter" idx="12"/>
          </p:nvPr>
        </p:nvSpPr>
        <p:spPr/>
        <p:txBody>
          <a:bodyPr/>
          <a:lstStyle/>
          <a:p>
            <a:fld id="{89069AF5-4DA5-4322-80F4-DFBEE1369D50}" type="slidenum">
              <a:rPr lang="en-US" smtClean="0"/>
              <a:t>39</a:t>
            </a:fld>
            <a:endParaRPr lang="en-US"/>
          </a:p>
        </p:txBody>
      </p:sp>
    </p:spTree>
    <p:extLst>
      <p:ext uri="{BB962C8B-B14F-4D97-AF65-F5344CB8AC3E}">
        <p14:creationId xmlns:p14="http://schemas.microsoft.com/office/powerpoint/2010/main" val="611633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400" b="1" dirty="0" smtClean="0"/>
              <a:t>Βασικές </a:t>
            </a:r>
            <a:r>
              <a:rPr lang="el-GR" sz="2400" b="1" dirty="0"/>
              <a:t>συνιστώσες που οδηγούν στην καλή συνεργασία παιδιών-εκπαιδευτικού </a:t>
            </a:r>
            <a:endParaRPr lang="en-US" sz="2400" b="1" dirty="0"/>
          </a:p>
        </p:txBody>
      </p:sp>
      <p:sp>
        <p:nvSpPr>
          <p:cNvPr id="3" name="Θέση περιεχομένου 2"/>
          <p:cNvSpPr>
            <a:spLocks noGrp="1"/>
          </p:cNvSpPr>
          <p:nvPr>
            <p:ph sz="quarter" idx="1"/>
          </p:nvPr>
        </p:nvSpPr>
        <p:spPr>
          <a:xfrm>
            <a:off x="228600" y="1447800"/>
            <a:ext cx="8763000" cy="5029200"/>
          </a:xfrm>
        </p:spPr>
        <p:txBody>
          <a:bodyPr>
            <a:normAutofit fontScale="62500" lnSpcReduction="20000"/>
          </a:bodyPr>
          <a:lstStyle/>
          <a:p>
            <a:r>
              <a:rPr lang="el-GR" dirty="0"/>
              <a:t>Σύμφωνα με τους </a:t>
            </a:r>
            <a:r>
              <a:rPr lang="el-GR" dirty="0" err="1"/>
              <a:t>Elliot</a:t>
            </a:r>
            <a:r>
              <a:rPr lang="el-GR" dirty="0"/>
              <a:t>, </a:t>
            </a:r>
            <a:r>
              <a:rPr lang="el-GR" dirty="0" err="1"/>
              <a:t>Kratochwill</a:t>
            </a:r>
            <a:r>
              <a:rPr lang="el-GR" dirty="0"/>
              <a:t>, </a:t>
            </a:r>
            <a:r>
              <a:rPr lang="el-GR" dirty="0" err="1"/>
              <a:t>Littlefield</a:t>
            </a:r>
            <a:r>
              <a:rPr lang="el-GR" dirty="0"/>
              <a:t> </a:t>
            </a:r>
            <a:r>
              <a:rPr lang="el-GR" dirty="0" err="1"/>
              <a:t>Cook</a:t>
            </a:r>
            <a:r>
              <a:rPr lang="el-GR" dirty="0"/>
              <a:t> &amp; </a:t>
            </a:r>
            <a:r>
              <a:rPr lang="el-GR" dirty="0" err="1"/>
              <a:t>Travers</a:t>
            </a:r>
            <a:r>
              <a:rPr lang="el-GR" dirty="0"/>
              <a:t> (2008), υπάρχουν έντεκα βασικές συνιστώσες που οδηγούν στην καλή συνεργασία παιδιών-εκπαιδευτικού και στην αποτελεσματική διδασκαλία του δεύτερου. Αυτές είναι οι παρακάτω:</a:t>
            </a:r>
          </a:p>
          <a:p>
            <a:r>
              <a:rPr lang="el-GR" dirty="0" smtClean="0"/>
              <a:t>Οι </a:t>
            </a:r>
            <a:r>
              <a:rPr lang="el-GR" dirty="0"/>
              <a:t>εκπαιδευτικοί να μεταδίδουν με σαφή τρόπο τις προσδοκίες που έχουν για τους μαθητές </a:t>
            </a:r>
            <a:r>
              <a:rPr lang="el-GR" dirty="0" smtClean="0"/>
              <a:t>τους.</a:t>
            </a:r>
            <a:endParaRPr lang="el-GR" dirty="0"/>
          </a:p>
          <a:p>
            <a:r>
              <a:rPr lang="el-GR" dirty="0" smtClean="0"/>
              <a:t>Τα </a:t>
            </a:r>
            <a:r>
              <a:rPr lang="el-GR" dirty="0"/>
              <a:t>πρότυπα συμπεριφοράς μέσα στην τάξη να γνωστοποιούνται με </a:t>
            </a:r>
            <a:r>
              <a:rPr lang="el-GR" dirty="0" smtClean="0"/>
              <a:t>σαφήνεια.</a:t>
            </a:r>
            <a:endParaRPr lang="el-GR" dirty="0"/>
          </a:p>
          <a:p>
            <a:r>
              <a:rPr lang="el-GR" dirty="0" smtClean="0"/>
              <a:t>Οι </a:t>
            </a:r>
            <a:r>
              <a:rPr lang="el-GR" dirty="0"/>
              <a:t>συνήθειες της τάξης να είναι ομαλές και </a:t>
            </a:r>
            <a:r>
              <a:rPr lang="el-GR" dirty="0" smtClean="0"/>
              <a:t>αποτελεσματικές.</a:t>
            </a:r>
            <a:endParaRPr lang="el-GR" dirty="0"/>
          </a:p>
          <a:p>
            <a:r>
              <a:rPr lang="el-GR" dirty="0" smtClean="0"/>
              <a:t>Οι </a:t>
            </a:r>
            <a:r>
              <a:rPr lang="el-GR" dirty="0"/>
              <a:t>μαθητές να καθοδηγούνται και να υποστηρίζονται από τον εκπαιδευτικό στη </a:t>
            </a:r>
            <a:r>
              <a:rPr lang="el-GR" dirty="0" smtClean="0"/>
              <a:t>μάθηση.</a:t>
            </a:r>
            <a:endParaRPr lang="el-GR" dirty="0"/>
          </a:p>
          <a:p>
            <a:r>
              <a:rPr lang="el-GR" dirty="0" smtClean="0"/>
              <a:t>Η </a:t>
            </a:r>
            <a:r>
              <a:rPr lang="el-GR" dirty="0"/>
              <a:t>διδασκαλία που ακολουθείται να είναι αναπτυξιακά </a:t>
            </a:r>
            <a:r>
              <a:rPr lang="el-GR" dirty="0" smtClean="0"/>
              <a:t>κατάλληλη.</a:t>
            </a:r>
            <a:endParaRPr lang="el-GR" dirty="0"/>
          </a:p>
          <a:p>
            <a:r>
              <a:rPr lang="el-GR" dirty="0" smtClean="0"/>
              <a:t>Να </a:t>
            </a:r>
            <a:r>
              <a:rPr lang="el-GR" dirty="0"/>
              <a:t>καλύπτονται οι διδακτικές ανάγκες των </a:t>
            </a:r>
            <a:r>
              <a:rPr lang="el-GR" dirty="0" smtClean="0"/>
              <a:t>παιδιών.</a:t>
            </a:r>
            <a:endParaRPr lang="el-GR" dirty="0"/>
          </a:p>
          <a:p>
            <a:r>
              <a:rPr lang="el-GR" dirty="0" smtClean="0"/>
              <a:t>Να </a:t>
            </a:r>
            <a:r>
              <a:rPr lang="el-GR" dirty="0"/>
              <a:t>αξιολογείται κατά τακτά διαστήματα η πρόοδος των παιδιών από τον </a:t>
            </a:r>
            <a:r>
              <a:rPr lang="el-GR" dirty="0" smtClean="0"/>
              <a:t>εκπαιδευτικό.</a:t>
            </a:r>
            <a:endParaRPr lang="el-GR" dirty="0"/>
          </a:p>
          <a:p>
            <a:r>
              <a:rPr lang="el-GR" dirty="0" smtClean="0"/>
              <a:t>Αν </a:t>
            </a:r>
            <a:r>
              <a:rPr lang="el-GR" dirty="0"/>
              <a:t>κριθεί απαραίτητο από τον εκπαιδευτικό, να επαναληφθεί η διδασκαλία ενός θέματος το οποίο δεν </a:t>
            </a:r>
            <a:r>
              <a:rPr lang="el-GR" dirty="0" smtClean="0"/>
              <a:t>αφομοιώθηκε.</a:t>
            </a:r>
            <a:endParaRPr lang="el-GR" dirty="0"/>
          </a:p>
          <a:p>
            <a:r>
              <a:rPr lang="el-GR" dirty="0" smtClean="0"/>
              <a:t>Οι </a:t>
            </a:r>
            <a:r>
              <a:rPr lang="el-GR" dirty="0"/>
              <a:t>προσωπικές αλληλεπιδράσεις μεταξύ των εκπαιδευτικών και των παιδιών να είναι θετικές και </a:t>
            </a:r>
            <a:r>
              <a:rPr lang="el-GR" dirty="0" smtClean="0"/>
              <a:t>αποτελεσματικές.</a:t>
            </a:r>
            <a:endParaRPr lang="el-GR" dirty="0"/>
          </a:p>
          <a:p>
            <a:r>
              <a:rPr lang="el-GR" dirty="0" smtClean="0"/>
              <a:t>Να </a:t>
            </a:r>
            <a:r>
              <a:rPr lang="el-GR" dirty="0"/>
              <a:t>χρησιμοποιούνται κίνητρα και αμοιβές για να προωθήσουν την πρόοδο των </a:t>
            </a:r>
            <a:r>
              <a:rPr lang="el-GR" dirty="0" smtClean="0"/>
              <a:t>παιδιών. </a:t>
            </a:r>
            <a:endParaRPr lang="el-GR" dirty="0"/>
          </a:p>
        </p:txBody>
      </p:sp>
      <p:sp>
        <p:nvSpPr>
          <p:cNvPr id="4" name="Θέση ημερομηνίας 3"/>
          <p:cNvSpPr>
            <a:spLocks noGrp="1"/>
          </p:cNvSpPr>
          <p:nvPr>
            <p:ph type="dt" sz="half" idx="10"/>
          </p:nvPr>
        </p:nvSpPr>
        <p:spPr/>
        <p:txBody>
          <a:bodyPr/>
          <a:lstStyle/>
          <a:p>
            <a:fld id="{59ABFE8B-1DF9-47D3-BA48-8608A0C3E9EF}" type="datetime1">
              <a:rPr lang="en-US" smtClean="0"/>
              <a:t>5/18/2016</a:t>
            </a:fld>
            <a:endParaRPr lang="en-US"/>
          </a:p>
        </p:txBody>
      </p:sp>
      <p:sp>
        <p:nvSpPr>
          <p:cNvPr id="5" name="Θέση υποσέλιδου 4"/>
          <p:cNvSpPr>
            <a:spLocks noGrp="1"/>
          </p:cNvSpPr>
          <p:nvPr>
            <p:ph type="ftr" sz="quarter" idx="11"/>
          </p:nvPr>
        </p:nvSpPr>
        <p:spPr/>
        <p:txBody>
          <a:bodyPr/>
          <a:lstStyle/>
          <a:p>
            <a:r>
              <a:rPr lang="el-GR" smtClean="0"/>
              <a:t>ΔΙΔΑΚΤΙΚΕΣ ΑΛΛΗΛΕΠΙΔΡΑΣΕΙΣ ΙΙ</a:t>
            </a:r>
            <a:endParaRPr lang="en-US"/>
          </a:p>
        </p:txBody>
      </p:sp>
      <p:sp>
        <p:nvSpPr>
          <p:cNvPr id="6" name="Θέση αριθμού διαφάνειας 5"/>
          <p:cNvSpPr>
            <a:spLocks noGrp="1"/>
          </p:cNvSpPr>
          <p:nvPr>
            <p:ph type="sldNum" sz="quarter" idx="12"/>
          </p:nvPr>
        </p:nvSpPr>
        <p:spPr/>
        <p:txBody>
          <a:bodyPr>
            <a:normAutofit fontScale="85000" lnSpcReduction="20000"/>
          </a:bodyPr>
          <a:lstStyle/>
          <a:p>
            <a:fld id="{89069AF5-4DA5-4322-80F4-DFBEE1369D50}" type="slidenum">
              <a:rPr lang="en-US" smtClean="0"/>
              <a:t>4</a:t>
            </a:fld>
            <a:endParaRPr lang="en-US"/>
          </a:p>
        </p:txBody>
      </p:sp>
    </p:spTree>
    <p:extLst>
      <p:ext uri="{BB962C8B-B14F-4D97-AF65-F5344CB8AC3E}">
        <p14:creationId xmlns:p14="http://schemas.microsoft.com/office/powerpoint/2010/main" val="9830631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ΒΙΒΛΙΟΓΡΑΦΙΑ</a:t>
            </a:r>
            <a:endParaRPr lang="en-US" dirty="0"/>
          </a:p>
        </p:txBody>
      </p:sp>
      <p:sp>
        <p:nvSpPr>
          <p:cNvPr id="3" name="Θέση περιεχομένου 2"/>
          <p:cNvSpPr>
            <a:spLocks noGrp="1"/>
          </p:cNvSpPr>
          <p:nvPr>
            <p:ph sz="quarter" idx="1"/>
          </p:nvPr>
        </p:nvSpPr>
        <p:spPr/>
        <p:txBody>
          <a:bodyPr>
            <a:normAutofit/>
          </a:bodyPr>
          <a:lstStyle/>
          <a:p>
            <a:r>
              <a:rPr lang="el-GR" dirty="0" smtClean="0"/>
              <a:t>Ερωτήσεις που εστιάζουν στο μαθηματικό περιεχόμενο </a:t>
            </a:r>
            <a:r>
              <a:rPr lang="el-GR" dirty="0" smtClean="0"/>
              <a:t>είναι από την ΔΙΠΛΩΜΑΤΙΚΗ </a:t>
            </a:r>
            <a:r>
              <a:rPr lang="el-GR" dirty="0" smtClean="0"/>
              <a:t>ΕΡΓΑΣΙΑ: </a:t>
            </a:r>
            <a:r>
              <a:rPr lang="el-GR" dirty="0" err="1"/>
              <a:t>Χατζηγούλα</a:t>
            </a:r>
            <a:r>
              <a:rPr lang="el-GR" dirty="0"/>
              <a:t>, Α. (2006). Ο διάλογος μέσα από την αλληλουχία ερώτηση-απάντηση, ως μορφή επικοινωνίας και αλληλεπίδρασης στην τάξη των μαθηματικών. http://www.math.uoa.gr/me/dipl/dipl_xatzigoula.pdf:</a:t>
            </a:r>
            <a:endParaRPr lang="el-GR" dirty="0" smtClean="0"/>
          </a:p>
          <a:p>
            <a:endParaRPr lang="el-GR" dirty="0"/>
          </a:p>
        </p:txBody>
      </p:sp>
      <p:sp>
        <p:nvSpPr>
          <p:cNvPr id="4" name="Θέση ημερομηνίας 3"/>
          <p:cNvSpPr>
            <a:spLocks noGrp="1"/>
          </p:cNvSpPr>
          <p:nvPr>
            <p:ph type="dt" sz="half" idx="10"/>
          </p:nvPr>
        </p:nvSpPr>
        <p:spPr/>
        <p:txBody>
          <a:bodyPr/>
          <a:lstStyle/>
          <a:p>
            <a:fld id="{2B1BDBC1-95AB-4771-ADCD-F055981213DD}" type="datetime1">
              <a:rPr lang="en-US" smtClean="0"/>
              <a:t>5/18/2016</a:t>
            </a:fld>
            <a:endParaRPr lang="en-US"/>
          </a:p>
        </p:txBody>
      </p:sp>
      <p:sp>
        <p:nvSpPr>
          <p:cNvPr id="5" name="Θέση υποσέλιδου 4"/>
          <p:cNvSpPr>
            <a:spLocks noGrp="1"/>
          </p:cNvSpPr>
          <p:nvPr>
            <p:ph type="ftr" sz="quarter" idx="11"/>
          </p:nvPr>
        </p:nvSpPr>
        <p:spPr/>
        <p:txBody>
          <a:bodyPr/>
          <a:lstStyle/>
          <a:p>
            <a:r>
              <a:rPr lang="el-GR" smtClean="0"/>
              <a:t>ΔΙΔΑΚΤΙΚΕΣ ΑΛΛΗΛΕΠΙΔΡΑΣΕΙΣ ΙΙ</a:t>
            </a:r>
            <a:endParaRPr lang="en-US"/>
          </a:p>
        </p:txBody>
      </p:sp>
      <p:sp>
        <p:nvSpPr>
          <p:cNvPr id="6" name="Θέση αριθμού διαφάνειας 5"/>
          <p:cNvSpPr>
            <a:spLocks noGrp="1"/>
          </p:cNvSpPr>
          <p:nvPr>
            <p:ph type="sldNum" sz="quarter" idx="12"/>
          </p:nvPr>
        </p:nvSpPr>
        <p:spPr/>
        <p:txBody>
          <a:bodyPr/>
          <a:lstStyle/>
          <a:p>
            <a:fld id="{89069AF5-4DA5-4322-80F4-DFBEE1369D50}" type="slidenum">
              <a:rPr lang="en-US" smtClean="0"/>
              <a:t>40</a:t>
            </a:fld>
            <a:endParaRPr lang="en-US"/>
          </a:p>
        </p:txBody>
      </p:sp>
    </p:spTree>
    <p:extLst>
      <p:ext uri="{BB962C8B-B14F-4D97-AF65-F5344CB8AC3E}">
        <p14:creationId xmlns:p14="http://schemas.microsoft.com/office/powerpoint/2010/main" val="1571689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smtClean="0"/>
              <a:t>Αποτελέσματα αποτελεσματικής αλληλεπίδρασης</a:t>
            </a:r>
            <a:endParaRPr lang="en-US" sz="2800" b="1" dirty="0"/>
          </a:p>
        </p:txBody>
      </p:sp>
      <p:sp>
        <p:nvSpPr>
          <p:cNvPr id="3" name="Θέση περιεχομένου 2"/>
          <p:cNvSpPr>
            <a:spLocks noGrp="1"/>
          </p:cNvSpPr>
          <p:nvPr>
            <p:ph sz="quarter" idx="1"/>
          </p:nvPr>
        </p:nvSpPr>
        <p:spPr>
          <a:xfrm>
            <a:off x="0" y="1600200"/>
            <a:ext cx="9144000" cy="4800600"/>
          </a:xfrm>
        </p:spPr>
        <p:txBody>
          <a:bodyPr>
            <a:normAutofit fontScale="70000" lnSpcReduction="20000"/>
          </a:bodyPr>
          <a:lstStyle/>
          <a:p>
            <a:r>
              <a:rPr lang="el-GR" dirty="0"/>
              <a:t>Τ</a:t>
            </a:r>
            <a:r>
              <a:rPr lang="el-GR" dirty="0" smtClean="0"/>
              <a:t>α </a:t>
            </a:r>
            <a:r>
              <a:rPr lang="el-GR" dirty="0"/>
              <a:t>δώδεκα διδακτικά αποτελέσματα που ανέφερε ο </a:t>
            </a:r>
            <a:r>
              <a:rPr lang="el-GR" dirty="0" err="1"/>
              <a:t>Wagner</a:t>
            </a:r>
            <a:r>
              <a:rPr lang="el-GR" dirty="0"/>
              <a:t> και τα οποία επιτυγχάνονται μέσα από την αποτελεσματική αλληλεπίδραση:</a:t>
            </a:r>
          </a:p>
          <a:p>
            <a:r>
              <a:rPr lang="el-GR" dirty="0" smtClean="0"/>
              <a:t>Αλληλεπίδραση </a:t>
            </a:r>
            <a:r>
              <a:rPr lang="el-GR" dirty="0"/>
              <a:t>για βελτίωση της επεξεργασίας και της απομνημόνευσης </a:t>
            </a:r>
            <a:r>
              <a:rPr lang="el-GR" dirty="0" smtClean="0"/>
              <a:t>.</a:t>
            </a:r>
            <a:endParaRPr lang="el-GR" dirty="0"/>
          </a:p>
          <a:p>
            <a:r>
              <a:rPr lang="el-GR" dirty="0" smtClean="0"/>
              <a:t>Αλληλεπίδραση </a:t>
            </a:r>
            <a:r>
              <a:rPr lang="el-GR" dirty="0"/>
              <a:t>για υποστήριξη του ελέγχου και αυτοελέγχου του </a:t>
            </a:r>
            <a:r>
              <a:rPr lang="el-GR" dirty="0" smtClean="0"/>
              <a:t>μαθητευόμενου. </a:t>
            </a:r>
            <a:endParaRPr lang="el-GR" dirty="0"/>
          </a:p>
          <a:p>
            <a:r>
              <a:rPr lang="el-GR" dirty="0" smtClean="0"/>
              <a:t>Αλληλεπίδραση </a:t>
            </a:r>
            <a:r>
              <a:rPr lang="el-GR" dirty="0"/>
              <a:t>για αύξηση των </a:t>
            </a:r>
            <a:r>
              <a:rPr lang="el-GR" dirty="0" smtClean="0"/>
              <a:t>κινήτρων. </a:t>
            </a:r>
            <a:endParaRPr lang="el-GR" dirty="0"/>
          </a:p>
          <a:p>
            <a:r>
              <a:rPr lang="el-GR" dirty="0" smtClean="0"/>
              <a:t>Αλληλεπίδραση </a:t>
            </a:r>
            <a:r>
              <a:rPr lang="el-GR" dirty="0"/>
              <a:t>για καλύτερη κατανόηση </a:t>
            </a:r>
            <a:r>
              <a:rPr lang="el-GR" dirty="0" smtClean="0"/>
              <a:t>.</a:t>
            </a:r>
            <a:endParaRPr lang="el-GR" dirty="0"/>
          </a:p>
          <a:p>
            <a:r>
              <a:rPr lang="el-GR" dirty="0" smtClean="0"/>
              <a:t>Αλληλεπίδραση </a:t>
            </a:r>
            <a:r>
              <a:rPr lang="el-GR" dirty="0"/>
              <a:t>για δημιουργία </a:t>
            </a:r>
            <a:r>
              <a:rPr lang="el-GR" dirty="0" smtClean="0"/>
              <a:t>ομάδας.</a:t>
            </a:r>
            <a:endParaRPr lang="el-GR" dirty="0"/>
          </a:p>
          <a:p>
            <a:r>
              <a:rPr lang="el-GR" dirty="0" smtClean="0"/>
              <a:t> </a:t>
            </a:r>
            <a:r>
              <a:rPr lang="el-GR" dirty="0"/>
              <a:t>Αλληλεπίδραση για ανακάλυψη </a:t>
            </a:r>
            <a:r>
              <a:rPr lang="el-GR" dirty="0" smtClean="0"/>
              <a:t>.</a:t>
            </a:r>
            <a:endParaRPr lang="el-GR" dirty="0"/>
          </a:p>
          <a:p>
            <a:r>
              <a:rPr lang="el-GR" dirty="0" smtClean="0"/>
              <a:t>Αλληλεπίδραση </a:t>
            </a:r>
            <a:r>
              <a:rPr lang="el-GR" dirty="0"/>
              <a:t>για εξερεύνηση </a:t>
            </a:r>
            <a:r>
              <a:rPr lang="el-GR" dirty="0" smtClean="0"/>
              <a:t>.</a:t>
            </a:r>
            <a:endParaRPr lang="el-GR" dirty="0"/>
          </a:p>
          <a:p>
            <a:r>
              <a:rPr lang="el-GR" dirty="0" smtClean="0"/>
              <a:t>Αλληλεπίδραση </a:t>
            </a:r>
            <a:r>
              <a:rPr lang="el-GR" dirty="0"/>
              <a:t>για αποσαφήνιση </a:t>
            </a:r>
            <a:r>
              <a:rPr lang="el-GR" dirty="0" smtClean="0"/>
              <a:t>εννοιών.</a:t>
            </a:r>
            <a:endParaRPr lang="el-GR" dirty="0"/>
          </a:p>
          <a:p>
            <a:r>
              <a:rPr lang="el-GR" dirty="0" smtClean="0"/>
              <a:t>Αλληλεπίδραση </a:t>
            </a:r>
            <a:r>
              <a:rPr lang="el-GR" dirty="0"/>
              <a:t>για κατάληξη </a:t>
            </a:r>
            <a:r>
              <a:rPr lang="el-GR" dirty="0" smtClean="0"/>
              <a:t>ενεργειών. </a:t>
            </a:r>
            <a:endParaRPr lang="el-GR" dirty="0"/>
          </a:p>
          <a:p>
            <a:r>
              <a:rPr lang="el-GR" dirty="0" smtClean="0"/>
              <a:t>Αλληλεπίδραση </a:t>
            </a:r>
            <a:r>
              <a:rPr lang="el-GR" dirty="0"/>
              <a:t>για αύξηση της συμμετοχής </a:t>
            </a:r>
            <a:r>
              <a:rPr lang="el-GR" dirty="0" smtClean="0"/>
              <a:t>.</a:t>
            </a:r>
            <a:endParaRPr lang="el-GR" dirty="0"/>
          </a:p>
          <a:p>
            <a:r>
              <a:rPr lang="el-GR" dirty="0" smtClean="0"/>
              <a:t>Αλληλεπίδραση </a:t>
            </a:r>
            <a:r>
              <a:rPr lang="el-GR" dirty="0"/>
              <a:t>για ανάπτυξη της επικοινωνίας </a:t>
            </a:r>
            <a:r>
              <a:rPr lang="el-GR" dirty="0" smtClean="0"/>
              <a:t>.</a:t>
            </a:r>
            <a:endParaRPr lang="el-GR" dirty="0"/>
          </a:p>
          <a:p>
            <a:r>
              <a:rPr lang="el-GR" dirty="0" smtClean="0"/>
              <a:t>Αλληλεπίδραση </a:t>
            </a:r>
            <a:r>
              <a:rPr lang="el-GR" dirty="0"/>
              <a:t>για λήψη </a:t>
            </a:r>
            <a:r>
              <a:rPr lang="el-GR" dirty="0" smtClean="0"/>
              <a:t>πορισμάτων.</a:t>
            </a:r>
            <a:endParaRPr lang="el-GR" dirty="0"/>
          </a:p>
        </p:txBody>
      </p:sp>
      <p:sp>
        <p:nvSpPr>
          <p:cNvPr id="4" name="Θέση ημερομηνίας 3"/>
          <p:cNvSpPr>
            <a:spLocks noGrp="1"/>
          </p:cNvSpPr>
          <p:nvPr>
            <p:ph type="dt" sz="half" idx="10"/>
          </p:nvPr>
        </p:nvSpPr>
        <p:spPr/>
        <p:txBody>
          <a:bodyPr/>
          <a:lstStyle/>
          <a:p>
            <a:fld id="{9E93EAF8-13BF-45A3-8029-06887242E9DF}" type="datetime1">
              <a:rPr lang="en-US" smtClean="0"/>
              <a:t>5/18/2016</a:t>
            </a:fld>
            <a:endParaRPr lang="en-US"/>
          </a:p>
        </p:txBody>
      </p:sp>
      <p:sp>
        <p:nvSpPr>
          <p:cNvPr id="5" name="Θέση υποσέλιδου 4"/>
          <p:cNvSpPr>
            <a:spLocks noGrp="1"/>
          </p:cNvSpPr>
          <p:nvPr>
            <p:ph type="ftr" sz="quarter" idx="11"/>
          </p:nvPr>
        </p:nvSpPr>
        <p:spPr/>
        <p:txBody>
          <a:bodyPr/>
          <a:lstStyle/>
          <a:p>
            <a:r>
              <a:rPr lang="el-GR" smtClean="0"/>
              <a:t>ΔΙΔΑΚΤΙΚΕΣ ΑΛΛΗΛΕΠΙΔΡΑΣΕΙΣ ΙΙ</a:t>
            </a:r>
            <a:endParaRPr lang="en-US"/>
          </a:p>
        </p:txBody>
      </p:sp>
      <p:sp>
        <p:nvSpPr>
          <p:cNvPr id="6" name="Θέση αριθμού διαφάνειας 5"/>
          <p:cNvSpPr>
            <a:spLocks noGrp="1"/>
          </p:cNvSpPr>
          <p:nvPr>
            <p:ph type="sldNum" sz="quarter" idx="12"/>
          </p:nvPr>
        </p:nvSpPr>
        <p:spPr/>
        <p:txBody>
          <a:bodyPr>
            <a:normAutofit fontScale="85000" lnSpcReduction="20000"/>
          </a:bodyPr>
          <a:lstStyle/>
          <a:p>
            <a:fld id="{89069AF5-4DA5-4322-80F4-DFBEE1369D50}" type="slidenum">
              <a:rPr lang="en-US" smtClean="0"/>
              <a:t>5</a:t>
            </a:fld>
            <a:endParaRPr lang="en-US"/>
          </a:p>
        </p:txBody>
      </p:sp>
    </p:spTree>
    <p:extLst>
      <p:ext uri="{BB962C8B-B14F-4D97-AF65-F5344CB8AC3E}">
        <p14:creationId xmlns:p14="http://schemas.microsoft.com/office/powerpoint/2010/main" val="639986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a:t>Η ανάλυση της γλωσσικής αλληλεπίδρασης </a:t>
            </a:r>
            <a:endParaRPr lang="en-US" sz="2800" b="1" dirty="0"/>
          </a:p>
        </p:txBody>
      </p:sp>
      <p:sp>
        <p:nvSpPr>
          <p:cNvPr id="3" name="Θέση περιεχομένου 2"/>
          <p:cNvSpPr>
            <a:spLocks noGrp="1"/>
          </p:cNvSpPr>
          <p:nvPr>
            <p:ph sz="quarter" idx="1"/>
          </p:nvPr>
        </p:nvSpPr>
        <p:spPr>
          <a:xfrm>
            <a:off x="304800" y="1600200"/>
            <a:ext cx="8839200" cy="4953000"/>
          </a:xfrm>
        </p:spPr>
        <p:txBody>
          <a:bodyPr>
            <a:normAutofit fontScale="92500"/>
          </a:bodyPr>
          <a:lstStyle/>
          <a:p>
            <a:r>
              <a:rPr lang="el-GR" dirty="0"/>
              <a:t>Η ανάλυση της γλωσσικής αλληλεπίδρασης εκπαιδευτικού και εκπαιδευομένων στηρίζεται στο θεωρητικό πλαίσιο που μελετά την συγκρότηση της γνώσης όπως απορρέει από την </a:t>
            </a:r>
            <a:r>
              <a:rPr lang="el-GR" dirty="0" err="1"/>
              <a:t>κοινωνικοπολιτισμική</a:t>
            </a:r>
            <a:r>
              <a:rPr lang="el-GR" dirty="0"/>
              <a:t> προσέγγιση. </a:t>
            </a:r>
            <a:endParaRPr lang="el-GR" dirty="0" smtClean="0"/>
          </a:p>
          <a:p>
            <a:r>
              <a:rPr lang="el-GR" dirty="0" smtClean="0"/>
              <a:t>Οι </a:t>
            </a:r>
            <a:r>
              <a:rPr lang="el-GR" dirty="0"/>
              <a:t>εκπαιδευτικοί στην προσπάθειά τους να καθοδηγήσουν τη μάθηση, χρησιμοποιούν διάφορες τεχνικές ομιλίας ώστε να επιτύχουν τρεις στόχους (</a:t>
            </a:r>
            <a:r>
              <a:rPr lang="el-GR" dirty="0" err="1"/>
              <a:t>Mercer</a:t>
            </a:r>
            <a:r>
              <a:rPr lang="el-GR" dirty="0"/>
              <a:t>, 2000):</a:t>
            </a:r>
          </a:p>
          <a:p>
            <a:r>
              <a:rPr lang="el-GR" dirty="0"/>
              <a:t>•	την εκμαίευση της γνώσης από τους μαθητές</a:t>
            </a:r>
          </a:p>
          <a:p>
            <a:r>
              <a:rPr lang="el-GR" dirty="0"/>
              <a:t>•	την ανταπόκριση σε αυτά που λένε οι μαθητές</a:t>
            </a:r>
          </a:p>
          <a:p>
            <a:r>
              <a:rPr lang="el-GR" dirty="0"/>
              <a:t>•	την περιγραφή της κοινής με τους μαθητές εμπειρίας.</a:t>
            </a:r>
          </a:p>
        </p:txBody>
      </p:sp>
      <p:sp>
        <p:nvSpPr>
          <p:cNvPr id="4" name="Θέση ημερομηνίας 3"/>
          <p:cNvSpPr>
            <a:spLocks noGrp="1"/>
          </p:cNvSpPr>
          <p:nvPr>
            <p:ph type="dt" sz="half" idx="10"/>
          </p:nvPr>
        </p:nvSpPr>
        <p:spPr/>
        <p:txBody>
          <a:bodyPr/>
          <a:lstStyle/>
          <a:p>
            <a:fld id="{D057A639-9E71-4BA3-8C0D-D12E8033E80D}" type="datetime1">
              <a:rPr lang="en-US" smtClean="0"/>
              <a:t>5/18/2016</a:t>
            </a:fld>
            <a:endParaRPr lang="en-US"/>
          </a:p>
        </p:txBody>
      </p:sp>
      <p:sp>
        <p:nvSpPr>
          <p:cNvPr id="5" name="Θέση υποσέλιδου 4"/>
          <p:cNvSpPr>
            <a:spLocks noGrp="1"/>
          </p:cNvSpPr>
          <p:nvPr>
            <p:ph type="ftr" sz="quarter" idx="11"/>
          </p:nvPr>
        </p:nvSpPr>
        <p:spPr/>
        <p:txBody>
          <a:bodyPr/>
          <a:lstStyle/>
          <a:p>
            <a:r>
              <a:rPr lang="el-GR" smtClean="0"/>
              <a:t>ΔΙΔΑΚΤΙΚΕΣ ΑΛΛΗΛΕΠΙΔΡΑΣΕΙΣ ΙΙ</a:t>
            </a:r>
            <a:endParaRPr lang="en-US"/>
          </a:p>
        </p:txBody>
      </p:sp>
      <p:sp>
        <p:nvSpPr>
          <p:cNvPr id="6" name="Θέση αριθμού διαφάνειας 5"/>
          <p:cNvSpPr>
            <a:spLocks noGrp="1"/>
          </p:cNvSpPr>
          <p:nvPr>
            <p:ph type="sldNum" sz="quarter" idx="12"/>
          </p:nvPr>
        </p:nvSpPr>
        <p:spPr/>
        <p:txBody>
          <a:bodyPr>
            <a:normAutofit fontScale="85000" lnSpcReduction="20000"/>
          </a:bodyPr>
          <a:lstStyle/>
          <a:p>
            <a:fld id="{89069AF5-4DA5-4322-80F4-DFBEE1369D50}" type="slidenum">
              <a:rPr lang="en-US" smtClean="0"/>
              <a:t>6</a:t>
            </a:fld>
            <a:endParaRPr lang="en-US"/>
          </a:p>
        </p:txBody>
      </p:sp>
    </p:spTree>
    <p:extLst>
      <p:ext uri="{BB962C8B-B14F-4D97-AF65-F5344CB8AC3E}">
        <p14:creationId xmlns:p14="http://schemas.microsoft.com/office/powerpoint/2010/main" val="1187061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800" b="1" dirty="0">
                <a:solidFill>
                  <a:srgbClr val="775F55"/>
                </a:solidFill>
              </a:rPr>
              <a:t>Η ανάλυση της γλωσσικής αλληλεπίδρασης </a:t>
            </a:r>
            <a:endParaRPr lang="en-US" dirty="0"/>
          </a:p>
        </p:txBody>
      </p:sp>
      <p:sp>
        <p:nvSpPr>
          <p:cNvPr id="3" name="Θέση περιεχομένου 2"/>
          <p:cNvSpPr>
            <a:spLocks noGrp="1"/>
          </p:cNvSpPr>
          <p:nvPr>
            <p:ph sz="quarter" idx="1"/>
          </p:nvPr>
        </p:nvSpPr>
        <p:spPr/>
        <p:txBody>
          <a:bodyPr>
            <a:normAutofit fontScale="92500" lnSpcReduction="10000"/>
          </a:bodyPr>
          <a:lstStyle/>
          <a:p>
            <a:r>
              <a:rPr lang="el-GR" dirty="0"/>
              <a:t>Για την επίτευξη του πρώτου στόχου οι εκπαιδευτικοί χρησιμοποιούν ερωτήσεις απευθείας εκμαίευσης ή εκμαίευσης με χρήση νύξεων. </a:t>
            </a:r>
            <a:endParaRPr lang="el-GR" dirty="0" smtClean="0"/>
          </a:p>
          <a:p>
            <a:r>
              <a:rPr lang="el-GR" dirty="0" smtClean="0"/>
              <a:t>Για </a:t>
            </a:r>
            <a:r>
              <a:rPr lang="el-GR" dirty="0"/>
              <a:t>την επίτευξη του δεύτερου στόχου ακολουθούν την τεχνική της επιβεβαίωσης, της απόρριψης, της επανάληψης, της εκτενούς διατύπωσης και της </a:t>
            </a:r>
            <a:r>
              <a:rPr lang="el-GR" dirty="0" err="1"/>
              <a:t>επαναδιατύπωσης</a:t>
            </a:r>
            <a:r>
              <a:rPr lang="el-GR" dirty="0"/>
              <a:t>. </a:t>
            </a:r>
            <a:endParaRPr lang="el-GR" dirty="0" smtClean="0"/>
          </a:p>
          <a:p>
            <a:r>
              <a:rPr lang="el-GR" dirty="0" smtClean="0"/>
              <a:t>Τέλος</a:t>
            </a:r>
            <a:r>
              <a:rPr lang="el-GR" dirty="0"/>
              <a:t>, για την υλοποίηση το τρίτου στόχου κάνουν χρήση του «Εμείς», της λέξη προς λέξη ανακεφαλαίωσης και της ελεύθερης ανακεφαλαίωσης. (Κουφού, </a:t>
            </a:r>
            <a:r>
              <a:rPr lang="el-GR" dirty="0" err="1"/>
              <a:t>Τσώλης</a:t>
            </a:r>
            <a:r>
              <a:rPr lang="el-GR" dirty="0"/>
              <a:t>, Κόμης, 2005) </a:t>
            </a:r>
            <a:endParaRPr lang="en-US" dirty="0"/>
          </a:p>
        </p:txBody>
      </p:sp>
      <p:sp>
        <p:nvSpPr>
          <p:cNvPr id="4" name="Θέση ημερομηνίας 3"/>
          <p:cNvSpPr>
            <a:spLocks noGrp="1"/>
          </p:cNvSpPr>
          <p:nvPr>
            <p:ph type="dt" sz="half" idx="10"/>
          </p:nvPr>
        </p:nvSpPr>
        <p:spPr/>
        <p:txBody>
          <a:bodyPr/>
          <a:lstStyle/>
          <a:p>
            <a:fld id="{22071816-1D06-4226-A65F-A0560D82981B}" type="datetime1">
              <a:rPr lang="en-US" smtClean="0"/>
              <a:t>5/18/2016</a:t>
            </a:fld>
            <a:endParaRPr lang="en-US"/>
          </a:p>
        </p:txBody>
      </p:sp>
      <p:sp>
        <p:nvSpPr>
          <p:cNvPr id="5" name="Θέση υποσέλιδου 4"/>
          <p:cNvSpPr>
            <a:spLocks noGrp="1"/>
          </p:cNvSpPr>
          <p:nvPr>
            <p:ph type="ftr" sz="quarter" idx="11"/>
          </p:nvPr>
        </p:nvSpPr>
        <p:spPr/>
        <p:txBody>
          <a:bodyPr/>
          <a:lstStyle/>
          <a:p>
            <a:r>
              <a:rPr lang="el-GR" smtClean="0"/>
              <a:t>ΔΙΔΑΚΤΙΚΕΣ ΑΛΛΗΛΕΠΙΔΡΑΣΕΙΣ ΙΙ</a:t>
            </a:r>
            <a:endParaRPr lang="en-US"/>
          </a:p>
        </p:txBody>
      </p:sp>
      <p:sp>
        <p:nvSpPr>
          <p:cNvPr id="6" name="Θέση αριθμού διαφάνειας 5"/>
          <p:cNvSpPr>
            <a:spLocks noGrp="1"/>
          </p:cNvSpPr>
          <p:nvPr>
            <p:ph type="sldNum" sz="quarter" idx="12"/>
          </p:nvPr>
        </p:nvSpPr>
        <p:spPr/>
        <p:txBody>
          <a:bodyPr>
            <a:normAutofit fontScale="85000" lnSpcReduction="20000"/>
          </a:bodyPr>
          <a:lstStyle/>
          <a:p>
            <a:fld id="{89069AF5-4DA5-4322-80F4-DFBEE1369D50}" type="slidenum">
              <a:rPr lang="en-US" smtClean="0"/>
              <a:t>7</a:t>
            </a:fld>
            <a:endParaRPr lang="en-US"/>
          </a:p>
        </p:txBody>
      </p:sp>
    </p:spTree>
    <p:extLst>
      <p:ext uri="{BB962C8B-B14F-4D97-AF65-F5344CB8AC3E}">
        <p14:creationId xmlns:p14="http://schemas.microsoft.com/office/powerpoint/2010/main" val="7308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b="1" dirty="0">
                <a:solidFill>
                  <a:srgbClr val="775F55"/>
                </a:solidFill>
              </a:rPr>
              <a:t>Ο διάλογος</a:t>
            </a:r>
            <a:endParaRPr lang="en-US" dirty="0"/>
          </a:p>
        </p:txBody>
      </p:sp>
      <p:sp>
        <p:nvSpPr>
          <p:cNvPr id="3" name="Θέση περιεχομένου 2"/>
          <p:cNvSpPr>
            <a:spLocks noGrp="1"/>
          </p:cNvSpPr>
          <p:nvPr>
            <p:ph sz="quarter" idx="1"/>
          </p:nvPr>
        </p:nvSpPr>
        <p:spPr/>
        <p:txBody>
          <a:bodyPr/>
          <a:lstStyle/>
          <a:p>
            <a:r>
              <a:rPr lang="el-GR" dirty="0"/>
              <a:t>Σύμφωνα με τον </a:t>
            </a:r>
            <a:r>
              <a:rPr lang="el-GR" dirty="0" err="1"/>
              <a:t>Sutton</a:t>
            </a:r>
            <a:r>
              <a:rPr lang="el-GR" dirty="0"/>
              <a:t> (2009) η διδασκαλία δεν θα πρέπει να περιλαμβάνει μόνο τη μετάδοση γνώσεων επί του θέματος, αλλά θα πρέπει να είναι προσανατολισμένη στην ανάπτυξη της ικανότητας των μαθητών να συμμετέχουν σε διαλόγους μέσω των οποίων η γνώση κατασκευάζεται συνεχώς, </a:t>
            </a:r>
            <a:r>
              <a:rPr lang="el-GR" dirty="0" err="1"/>
              <a:t>αποδομείται</a:t>
            </a:r>
            <a:r>
              <a:rPr lang="el-GR" dirty="0"/>
              <a:t> και ανακατασκευάζεται. </a:t>
            </a:r>
            <a:endParaRPr lang="en-US" dirty="0"/>
          </a:p>
        </p:txBody>
      </p:sp>
      <p:sp>
        <p:nvSpPr>
          <p:cNvPr id="4" name="Θέση ημερομηνίας 3"/>
          <p:cNvSpPr>
            <a:spLocks noGrp="1"/>
          </p:cNvSpPr>
          <p:nvPr>
            <p:ph type="dt" sz="half" idx="10"/>
          </p:nvPr>
        </p:nvSpPr>
        <p:spPr/>
        <p:txBody>
          <a:bodyPr/>
          <a:lstStyle/>
          <a:p>
            <a:fld id="{E74D7E29-E62A-4D8B-B93A-6E239F93444F}" type="datetime1">
              <a:rPr lang="en-US" smtClean="0"/>
              <a:t>5/18/2016</a:t>
            </a:fld>
            <a:endParaRPr lang="en-US"/>
          </a:p>
        </p:txBody>
      </p:sp>
      <p:sp>
        <p:nvSpPr>
          <p:cNvPr id="5" name="Θέση υποσέλιδου 4"/>
          <p:cNvSpPr>
            <a:spLocks noGrp="1"/>
          </p:cNvSpPr>
          <p:nvPr>
            <p:ph type="ftr" sz="quarter" idx="11"/>
          </p:nvPr>
        </p:nvSpPr>
        <p:spPr/>
        <p:txBody>
          <a:bodyPr/>
          <a:lstStyle/>
          <a:p>
            <a:r>
              <a:rPr lang="el-GR" smtClean="0"/>
              <a:t>ΔΙΔΑΚΤΙΚΕΣ ΑΛΛΗΛΕΠΙΔΡΑΣΕΙΣ ΙΙ</a:t>
            </a:r>
            <a:endParaRPr lang="en-US"/>
          </a:p>
        </p:txBody>
      </p:sp>
      <p:sp>
        <p:nvSpPr>
          <p:cNvPr id="6" name="Θέση αριθμού διαφάνειας 5"/>
          <p:cNvSpPr>
            <a:spLocks noGrp="1"/>
          </p:cNvSpPr>
          <p:nvPr>
            <p:ph type="sldNum" sz="quarter" idx="12"/>
          </p:nvPr>
        </p:nvSpPr>
        <p:spPr/>
        <p:txBody>
          <a:bodyPr>
            <a:normAutofit fontScale="85000" lnSpcReduction="20000"/>
          </a:bodyPr>
          <a:lstStyle/>
          <a:p>
            <a:fld id="{89069AF5-4DA5-4322-80F4-DFBEE1369D50}" type="slidenum">
              <a:rPr lang="en-US" smtClean="0"/>
              <a:t>8</a:t>
            </a:fld>
            <a:endParaRPr lang="en-US"/>
          </a:p>
        </p:txBody>
      </p:sp>
    </p:spTree>
    <p:extLst>
      <p:ext uri="{BB962C8B-B14F-4D97-AF65-F5344CB8AC3E}">
        <p14:creationId xmlns:p14="http://schemas.microsoft.com/office/powerpoint/2010/main" val="1461123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a:t>Ο διάλογος</a:t>
            </a:r>
            <a:endParaRPr lang="en-US" sz="3200" b="1" dirty="0"/>
          </a:p>
        </p:txBody>
      </p:sp>
      <p:sp>
        <p:nvSpPr>
          <p:cNvPr id="3" name="Θέση περιεχομένου 2"/>
          <p:cNvSpPr>
            <a:spLocks noGrp="1"/>
          </p:cNvSpPr>
          <p:nvPr>
            <p:ph sz="quarter" idx="1"/>
          </p:nvPr>
        </p:nvSpPr>
        <p:spPr>
          <a:xfrm>
            <a:off x="152400" y="1600200"/>
            <a:ext cx="8613648" cy="5105400"/>
          </a:xfrm>
        </p:spPr>
        <p:txBody>
          <a:bodyPr>
            <a:normAutofit fontScale="92500" lnSpcReduction="10000"/>
          </a:bodyPr>
          <a:lstStyle/>
          <a:p>
            <a:r>
              <a:rPr lang="el-GR" dirty="0" smtClean="0"/>
              <a:t>Ο διάλογος </a:t>
            </a:r>
            <a:r>
              <a:rPr lang="el-GR" dirty="0"/>
              <a:t>προϋποθέτει σε μεγαλύτερο βαθμό την αμοιβαιότητα και στην ομιλία μέσα στην τάξη και στις σχέσεις μεταξύ εκπαιδευτικών και παιδιών, καθώς οι εκπαιδευτικοί κάνουν ερωτήσεις αλλά το ίδιο κάνουν και οι μαθητές, οι ερωτήσεις διαμορφώνονται με βάση την υπόθεση ότι υπάρχουν εναλλακτικές απαντήσεις ορισμένες από τις οποίες δεν είναι αναμενόμενες, και όχι μόνο απαντήσεις, οι οποίες είναι γνωστές εκ των προτέρων. Επίσης, ανταλλάσουν μεταξύ τους ιδέες και όχι μόνο οι εκπαιδευτικοί να μεταφέρουν στους μαθητές τις γνώσεις, καθώς είναι αποδεκτό ότι οι μαθητές μερικές φορές γνωρίζουν πράγματα, τα οποία οι εκπαιδευτικοί δεν γνωρίζουν αλλά είναι πρόθυμοι να τα ακούσουν.</a:t>
            </a:r>
            <a:endParaRPr lang="en-US" dirty="0"/>
          </a:p>
        </p:txBody>
      </p:sp>
      <p:sp>
        <p:nvSpPr>
          <p:cNvPr id="4" name="Θέση ημερομηνίας 3"/>
          <p:cNvSpPr>
            <a:spLocks noGrp="1"/>
          </p:cNvSpPr>
          <p:nvPr>
            <p:ph type="dt" sz="half" idx="10"/>
          </p:nvPr>
        </p:nvSpPr>
        <p:spPr/>
        <p:txBody>
          <a:bodyPr/>
          <a:lstStyle/>
          <a:p>
            <a:fld id="{676B1640-F995-4257-BF0A-CE9FBFB4DACD}" type="datetime1">
              <a:rPr lang="en-US" smtClean="0"/>
              <a:t>5/18/2016</a:t>
            </a:fld>
            <a:endParaRPr lang="en-US"/>
          </a:p>
        </p:txBody>
      </p:sp>
      <p:sp>
        <p:nvSpPr>
          <p:cNvPr id="5" name="Θέση υποσέλιδου 4"/>
          <p:cNvSpPr>
            <a:spLocks noGrp="1"/>
          </p:cNvSpPr>
          <p:nvPr>
            <p:ph type="ftr" sz="quarter" idx="11"/>
          </p:nvPr>
        </p:nvSpPr>
        <p:spPr/>
        <p:txBody>
          <a:bodyPr/>
          <a:lstStyle/>
          <a:p>
            <a:r>
              <a:rPr lang="el-GR" smtClean="0"/>
              <a:t>ΔΙΔΑΚΤΙΚΕΣ ΑΛΛΗΛΕΠΙΔΡΑΣΕΙΣ ΙΙ</a:t>
            </a:r>
            <a:endParaRPr lang="en-US"/>
          </a:p>
        </p:txBody>
      </p:sp>
      <p:sp>
        <p:nvSpPr>
          <p:cNvPr id="6" name="Θέση αριθμού διαφάνειας 5"/>
          <p:cNvSpPr>
            <a:spLocks noGrp="1"/>
          </p:cNvSpPr>
          <p:nvPr>
            <p:ph type="sldNum" sz="quarter" idx="12"/>
          </p:nvPr>
        </p:nvSpPr>
        <p:spPr/>
        <p:txBody>
          <a:bodyPr>
            <a:normAutofit fontScale="85000" lnSpcReduction="20000"/>
          </a:bodyPr>
          <a:lstStyle/>
          <a:p>
            <a:fld id="{89069AF5-4DA5-4322-80F4-DFBEE1369D50}" type="slidenum">
              <a:rPr lang="en-US" smtClean="0"/>
              <a:t>9</a:t>
            </a:fld>
            <a:endParaRPr lang="en-US"/>
          </a:p>
        </p:txBody>
      </p:sp>
    </p:spTree>
    <p:extLst>
      <p:ext uri="{BB962C8B-B14F-4D97-AF65-F5344CB8AC3E}">
        <p14:creationId xmlns:p14="http://schemas.microsoft.com/office/powerpoint/2010/main" val="323210873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άμεσος">
  <a:themeElements>
    <a:clrScheme name="Διάμεσος">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1158</TotalTime>
  <Words>5633</Words>
  <Application>Microsoft Office PowerPoint</Application>
  <PresentationFormat>Προβολή στην οθόνη (4:3)</PresentationFormat>
  <Paragraphs>415</Paragraphs>
  <Slides>40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40</vt:i4>
      </vt:variant>
    </vt:vector>
  </HeadingPairs>
  <TitlesOfParts>
    <vt:vector size="41" baseType="lpstr">
      <vt:lpstr>Διάμεσος</vt:lpstr>
      <vt:lpstr>ΔΙΔΑΚΤΙΚΕΣ ΑΛΛΗΛΕΠΙΔΡΑΣΕΙΣ ΙΙ</vt:lpstr>
      <vt:lpstr>ΤΑ ΒΑΣΙΚΑ ΧΑΡΑΚΤΗΡΙΣΤΙΚΑ ΜΙΑΣ ΕΠΙΤΥΧΗΜΕΝΗΣ ΑΛΛΗΛΕΠΙΔΡΑΣΗΣ</vt:lpstr>
      <vt:lpstr>ΠΑΡΑΔΕΙΓΜΑΤΑ</vt:lpstr>
      <vt:lpstr>Βασικές συνιστώσες που οδηγούν στην καλή συνεργασία παιδιών-εκπαιδευτικού </vt:lpstr>
      <vt:lpstr>Αποτελέσματα αποτελεσματικής αλληλεπίδρασης</vt:lpstr>
      <vt:lpstr>Η ανάλυση της γλωσσικής αλληλεπίδρασης </vt:lpstr>
      <vt:lpstr>Η ανάλυση της γλωσσικής αλληλεπίδρασης </vt:lpstr>
      <vt:lpstr>Ο διάλογος</vt:lpstr>
      <vt:lpstr>Ο διάλογος</vt:lpstr>
      <vt:lpstr>Η ερωτοαπόκριση</vt:lpstr>
      <vt:lpstr>Η ερωτοαπόκριση</vt:lpstr>
      <vt:lpstr>Το περιεχόμενο των ερωτήσεων </vt:lpstr>
      <vt:lpstr>Τα είδη των ερωτήσεων είναι: </vt:lpstr>
      <vt:lpstr>Παραδείγματα</vt:lpstr>
      <vt:lpstr>Τα είδη των απαντήσεων αντίστοιχα είναι: </vt:lpstr>
      <vt:lpstr>Παραδείγματα</vt:lpstr>
      <vt:lpstr>Η συμμετοχή των παιδιών σε διαδικασίες επικοινωνίας</vt:lpstr>
      <vt:lpstr>Επίπεδα συζητήσεων</vt:lpstr>
      <vt:lpstr>Επίπεδα συζητήσεων</vt:lpstr>
      <vt:lpstr>Ερωτήσεις που εστιάζουν στο μαθηματικό περιεχόμενο</vt:lpstr>
      <vt:lpstr>Ερωτήσεις που εστιάζουν στο μαθηματικό περιεχόμενο</vt:lpstr>
      <vt:lpstr>Ερωτήσεις που εστιάζουν στο μαθηματικό περιεχόμενο</vt:lpstr>
      <vt:lpstr>Ερωτήσεις που ζητούν την εκτέλεση γνωστικού έργου</vt:lpstr>
      <vt:lpstr>Ερωτήσεις που ζητούν την εκτέλεση γνωστικού έργου</vt:lpstr>
      <vt:lpstr>Ερωτήσεις που ζητούν την εκτέλεση γνωστικού έργου</vt:lpstr>
      <vt:lpstr>Ερωτήσεις που ζητούν την εκτέλεση γνωστικού έργου</vt:lpstr>
      <vt:lpstr>Ερωτήσεις που ζητούν την εκτέλεση γνωστικού έργου</vt:lpstr>
      <vt:lpstr>Ερωτήσεις που ζητούν την εκτέλεση γνωστικού έργου</vt:lpstr>
      <vt:lpstr>Ερωτήσεις που ζητούν την εκτέλεση μεταγνωστικού έργου</vt:lpstr>
      <vt:lpstr>Ερωτήσεις που ζητούν την εκτέλεση μεταγνωστικού έργου</vt:lpstr>
      <vt:lpstr>Ερωτήσεις υψηλής καθοδήγησης: </vt:lpstr>
      <vt:lpstr>Ερωτήσεις χαμηλής καθοδήγησης:</vt:lpstr>
      <vt:lpstr>ΒΙΒΛΙΟΓΡΑΦΙΑ</vt:lpstr>
      <vt:lpstr>ΒΙΒΛΙΟΓΡΑΦΙΑ</vt:lpstr>
      <vt:lpstr>ΒΙΒΛΙΟΓΡΑΦΙΑ</vt:lpstr>
      <vt:lpstr>ΒΙΒΛΙΟΓΡΑΦΙΑ</vt:lpstr>
      <vt:lpstr>ΒΙΒΛΙΟΓΡΑΦΙΑ</vt:lpstr>
      <vt:lpstr>ΒΙΒΛΙΟΓΡΑΦΙΑ</vt:lpstr>
      <vt:lpstr>ΒΙΒΛΙΟΓΡΑΦΙΑ</vt:lpstr>
      <vt:lpstr>ΒΙΒΛΙΟΓΡΑΦΙΑ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Efi</dc:creator>
  <cp:lastModifiedBy>Efi</cp:lastModifiedBy>
  <cp:revision>30</cp:revision>
  <dcterms:created xsi:type="dcterms:W3CDTF">2016-05-16T06:40:48Z</dcterms:created>
  <dcterms:modified xsi:type="dcterms:W3CDTF">2016-05-18T15:52:24Z</dcterms:modified>
</cp:coreProperties>
</file>